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79"/>
  </p:handoutMasterIdLst>
  <p:sldIdLst>
    <p:sldId id="4882" r:id="rId3"/>
    <p:sldId id="4888" r:id="rId5"/>
    <p:sldId id="4898" r:id="rId6"/>
    <p:sldId id="4884" r:id="rId7"/>
    <p:sldId id="4716" r:id="rId8"/>
    <p:sldId id="4971" r:id="rId9"/>
    <p:sldId id="4972" r:id="rId10"/>
    <p:sldId id="4973" r:id="rId11"/>
    <p:sldId id="4975" r:id="rId12"/>
    <p:sldId id="4974" r:id="rId13"/>
    <p:sldId id="4977" r:id="rId14"/>
    <p:sldId id="4979" r:id="rId15"/>
    <p:sldId id="4976" r:id="rId16"/>
    <p:sldId id="4981" r:id="rId17"/>
    <p:sldId id="4980" r:id="rId18"/>
    <p:sldId id="4978" r:id="rId19"/>
    <p:sldId id="4982" r:id="rId20"/>
    <p:sldId id="4984" r:id="rId21"/>
    <p:sldId id="4983" r:id="rId22"/>
    <p:sldId id="4986" r:id="rId23"/>
    <p:sldId id="4985" r:id="rId24"/>
    <p:sldId id="4989" r:id="rId25"/>
    <p:sldId id="4988" r:id="rId26"/>
    <p:sldId id="4990" r:id="rId27"/>
    <p:sldId id="4987" r:id="rId28"/>
    <p:sldId id="4991" r:id="rId29"/>
    <p:sldId id="4992" r:id="rId30"/>
    <p:sldId id="4993" r:id="rId31"/>
    <p:sldId id="4994" r:id="rId32"/>
    <p:sldId id="4996" r:id="rId33"/>
    <p:sldId id="4995" r:id="rId34"/>
    <p:sldId id="4997" r:id="rId35"/>
    <p:sldId id="4999" r:id="rId36"/>
    <p:sldId id="4998" r:id="rId37"/>
    <p:sldId id="5006" r:id="rId38"/>
    <p:sldId id="5005" r:id="rId39"/>
    <p:sldId id="5004" r:id="rId40"/>
    <p:sldId id="5003" r:id="rId41"/>
    <p:sldId id="5002" r:id="rId42"/>
    <p:sldId id="5001" r:id="rId43"/>
    <p:sldId id="5000" r:id="rId44"/>
    <p:sldId id="5007" r:id="rId45"/>
    <p:sldId id="5009" r:id="rId46"/>
    <p:sldId id="5008" r:id="rId47"/>
    <p:sldId id="5012" r:id="rId48"/>
    <p:sldId id="5011" r:id="rId49"/>
    <p:sldId id="5010" r:id="rId50"/>
    <p:sldId id="4969" r:id="rId51"/>
    <p:sldId id="5016" r:id="rId52"/>
    <p:sldId id="5015" r:id="rId53"/>
    <p:sldId id="5014" r:id="rId54"/>
    <p:sldId id="5013" r:id="rId55"/>
    <p:sldId id="5017" r:id="rId56"/>
    <p:sldId id="5018" r:id="rId57"/>
    <p:sldId id="5020" r:id="rId58"/>
    <p:sldId id="5019" r:id="rId59"/>
    <p:sldId id="5023" r:id="rId60"/>
    <p:sldId id="5022" r:id="rId61"/>
    <p:sldId id="5021" r:id="rId62"/>
    <p:sldId id="5025" r:id="rId63"/>
    <p:sldId id="5024" r:id="rId64"/>
    <p:sldId id="4970" r:id="rId65"/>
    <p:sldId id="5026" r:id="rId66"/>
    <p:sldId id="5027" r:id="rId67"/>
    <p:sldId id="5028" r:id="rId68"/>
    <p:sldId id="5030" r:id="rId69"/>
    <p:sldId id="5032" r:id="rId70"/>
    <p:sldId id="5029" r:id="rId71"/>
    <p:sldId id="5035" r:id="rId72"/>
    <p:sldId id="5034" r:id="rId73"/>
    <p:sldId id="5033" r:id="rId74"/>
    <p:sldId id="5036" r:id="rId75"/>
    <p:sldId id="4967" r:id="rId76"/>
    <p:sldId id="4968" r:id="rId77"/>
    <p:sldId id="4889" r:id="rId78"/>
  </p:sldIdLst>
  <p:sldSz cx="12858750" cy="7232650"/>
  <p:notesSz cx="6858000" cy="9144000"/>
  <p:custDataLst>
    <p:tags r:id="rId83"/>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FBB80D"/>
    <a:srgbClr val="FFCCFF"/>
    <a:srgbClr val="FF33CC"/>
    <a:srgbClr val="ED1C24"/>
    <a:srgbClr val="FF99FF"/>
    <a:srgbClr val="CC99FF"/>
    <a:srgbClr val="FCF85A"/>
    <a:srgbClr val="66CCFF"/>
    <a:srgbClr val="ADE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varScale="1">
        <p:scale>
          <a:sx n="60" d="100"/>
          <a:sy n="60" d="100"/>
        </p:scale>
        <p:origin x="-744" y="-84"/>
      </p:cViewPr>
      <p:guideLst>
        <p:guide orient="horz" pos="328"/>
        <p:guide orient="horz" pos="4183"/>
        <p:guide pos="4050"/>
        <p:guide pos="558"/>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gs" Target="tags/tag17.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52.png"/><Relationship Id="rId1" Type="http://schemas.openxmlformats.org/officeDocument/2006/relationships/image" Target="../media/image51.jpe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1.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61.png"/><Relationship Id="rId1" Type="http://schemas.openxmlformats.org/officeDocument/2006/relationships/image" Target="../media/image60.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62.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64.png"/><Relationship Id="rId1" Type="http://schemas.openxmlformats.org/officeDocument/2006/relationships/image" Target="../media/image63.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65.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66.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69.jpeg"/><Relationship Id="rId1" Type="http://schemas.openxmlformats.org/officeDocument/2006/relationships/image" Target="../media/image6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70.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72.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7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74.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75.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7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image" Target="../media/image7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image" Target="../media/image69.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image" Target="../media/image7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80.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image" Target="../media/image81.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image" Target="../media/image82.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xml"/><Relationship Id="rId1" Type="http://schemas.openxmlformats.org/officeDocument/2006/relationships/image" Target="../media/image8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259"/>
          <p:cNvSpPr>
            <a:spLocks noChangeArrowheads="1"/>
          </p:cNvSpPr>
          <p:nvPr/>
        </p:nvSpPr>
        <p:spPr bwMode="auto">
          <a:xfrm>
            <a:off x="1032183" y="534963"/>
            <a:ext cx="3672408"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sp>
        <p:nvSpPr>
          <p:cNvPr id="16" name="矩形 259"/>
          <p:cNvSpPr>
            <a:spLocks noChangeArrowheads="1"/>
          </p:cNvSpPr>
          <p:nvPr/>
        </p:nvSpPr>
        <p:spPr bwMode="auto">
          <a:xfrm>
            <a:off x="4296291" y="2942982"/>
            <a:ext cx="5760640" cy="182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第四章</a:t>
            </a:r>
            <a:r>
              <a:rPr lang="en-US" altLang="zh-CN" sz="5400" b="1" dirty="0" smtClean="0">
                <a:solidFill>
                  <a:schemeClr val="bg1">
                    <a:lumMod val="50000"/>
                  </a:schemeClr>
                </a:solidFill>
                <a:latin typeface="Arial" panose="020B0604020202020204" pitchFamily="34" charset="0"/>
                <a:cs typeface="Arial" panose="020B0604020202020204" pitchFamily="34" charset="0"/>
              </a:rPr>
              <a:t>     </a:t>
            </a:r>
            <a:endParaRPr lang="en-US" altLang="zh-CN" sz="5400" b="1" dirty="0" smtClean="0">
              <a:solidFill>
                <a:schemeClr val="bg1">
                  <a:lumMod val="50000"/>
                </a:schemeClr>
              </a:solidFill>
              <a:latin typeface="Arial" panose="020B0604020202020204" pitchFamily="34" charset="0"/>
              <a:cs typeface="Arial" panose="020B0604020202020204" pitchFamily="34" charset="0"/>
            </a:endParaRPr>
          </a:p>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声乐经典作品鉴赏</a:t>
            </a:r>
            <a:endParaRPr lang="en-US" altLang="zh-CN" sz="5400" b="1" dirty="0">
              <a:solidFill>
                <a:schemeClr val="bg1">
                  <a:lumMod val="5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6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12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7" grpId="0" bldLvl="0" animBg="1"/>
      <p:bldP spid="17" grpId="1" bldLvl="0" animBg="1"/>
      <p:bldP spid="16" grpId="0" bldLvl="0" animBg="1"/>
      <p:bldP spid="1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5539"/>
            <a:ext cx="3262432" cy="583108"/>
          </a:xfrm>
          <a:prstGeom prst="rect">
            <a:avLst/>
          </a:prstGeom>
        </p:spPr>
        <p:txBody>
          <a:bodyPr wrap="none">
            <a:spAutoFit/>
          </a:bodyPr>
          <a:lstStyle/>
          <a:p>
            <a:pPr algn="just">
              <a:lnSpc>
                <a:spcPct val="150000"/>
              </a:lnSpc>
            </a:pPr>
            <a:r>
              <a:rPr lang="zh-CN" altLang="en-US" sz="2400" dirty="0" smtClean="0"/>
              <a:t>（二）民歌的基本特征</a:t>
            </a:r>
            <a:endParaRPr lang="zh-CN" altLang="en-US" sz="2400" dirty="0" smtClean="0"/>
          </a:p>
        </p:txBody>
      </p:sp>
      <p:sp>
        <p:nvSpPr>
          <p:cNvPr id="8" name="右箭头 7"/>
          <p:cNvSpPr/>
          <p:nvPr/>
        </p:nvSpPr>
        <p:spPr>
          <a:xfrm>
            <a:off x="1172791" y="1744117"/>
            <a:ext cx="7416824" cy="122413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2791" y="2032149"/>
            <a:ext cx="7520007" cy="542264"/>
          </a:xfrm>
          <a:prstGeom prst="rect">
            <a:avLst/>
          </a:prstGeom>
        </p:spPr>
        <p:txBody>
          <a:bodyPr wrap="none">
            <a:spAutoFit/>
          </a:bodyPr>
          <a:lstStyle/>
          <a:p>
            <a:pPr algn="just">
              <a:lnSpc>
                <a:spcPct val="150000"/>
              </a:lnSpc>
            </a:pPr>
            <a:r>
              <a:rPr lang="zh-CN" altLang="en-US" sz="2200" dirty="0" smtClean="0"/>
              <a:t>第一，民歌和人民的社会生活有着最直接、最紧密的联系。</a:t>
            </a:r>
            <a:endParaRPr lang="zh-CN" altLang="en-US" sz="2200" dirty="0"/>
          </a:p>
        </p:txBody>
      </p:sp>
      <p:sp>
        <p:nvSpPr>
          <p:cNvPr id="9" name="右箭头 8"/>
          <p:cNvSpPr/>
          <p:nvPr/>
        </p:nvSpPr>
        <p:spPr>
          <a:xfrm>
            <a:off x="1172791" y="3256285"/>
            <a:ext cx="8424936" cy="1368152"/>
          </a:xfrm>
          <a:prstGeom prst="right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2791" y="3544317"/>
            <a:ext cx="8496944" cy="769441"/>
          </a:xfrm>
          <a:prstGeom prst="rect">
            <a:avLst/>
          </a:prstGeom>
        </p:spPr>
        <p:txBody>
          <a:bodyPr wrap="square">
            <a:spAutoFit/>
          </a:bodyPr>
          <a:lstStyle/>
          <a:p>
            <a:r>
              <a:rPr lang="zh-CN" altLang="en-US" sz="2200" dirty="0" smtClean="0"/>
              <a:t>第二，民歌是经过广泛的群众性的即兴编作、口头传唱而逐渐形成和发展起来的。</a:t>
            </a:r>
            <a:endParaRPr lang="zh-CN" altLang="en-US" sz="2200" dirty="0" smtClean="0"/>
          </a:p>
        </p:txBody>
      </p:sp>
      <p:sp>
        <p:nvSpPr>
          <p:cNvPr id="11" name="右箭头 10"/>
          <p:cNvSpPr/>
          <p:nvPr/>
        </p:nvSpPr>
        <p:spPr>
          <a:xfrm>
            <a:off x="1172791" y="4984477"/>
            <a:ext cx="9649072" cy="1224136"/>
          </a:xfrm>
          <a:prstGeom prst="rightArrow">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72791" y="5416525"/>
            <a:ext cx="7802136" cy="430887"/>
          </a:xfrm>
          <a:prstGeom prst="rect">
            <a:avLst/>
          </a:prstGeom>
        </p:spPr>
        <p:txBody>
          <a:bodyPr wrap="none">
            <a:spAutoFit/>
          </a:bodyPr>
          <a:lstStyle/>
          <a:p>
            <a:r>
              <a:rPr lang="zh-CN" altLang="en-US" sz="2200" dirty="0" smtClean="0"/>
              <a:t>第三，音乐形式具有简明朴实、平易近人、生动活泼的特点。</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120528" y="1095539"/>
            <a:ext cx="2646878" cy="646331"/>
          </a:xfrm>
          <a:prstGeom prst="rect">
            <a:avLst/>
          </a:prstGeom>
        </p:spPr>
        <p:txBody>
          <a:bodyPr wrap="none">
            <a:spAutoFit/>
          </a:bodyPr>
          <a:lstStyle/>
          <a:p>
            <a:pPr algn="just">
              <a:lnSpc>
                <a:spcPct val="150000"/>
              </a:lnSpc>
            </a:pPr>
            <a:r>
              <a:rPr lang="zh-CN" altLang="en-US" sz="2400" dirty="0" smtClean="0"/>
              <a:t>（三）民歌的分类</a:t>
            </a:r>
            <a:endParaRPr lang="zh-CN" altLang="en-US" sz="2400" dirty="0" smtClean="0"/>
          </a:p>
        </p:txBody>
      </p:sp>
      <p:pic>
        <p:nvPicPr>
          <p:cNvPr id="7" name="图片 6" descr="民族人物3.png"/>
          <p:cNvPicPr>
            <a:picLocks noChangeAspect="1"/>
          </p:cNvPicPr>
          <p:nvPr/>
        </p:nvPicPr>
        <p:blipFill>
          <a:blip r:embed="rId1" cstate="print"/>
          <a:stretch>
            <a:fillRect/>
          </a:stretch>
        </p:blipFill>
        <p:spPr>
          <a:xfrm>
            <a:off x="8445599" y="3040261"/>
            <a:ext cx="2486025" cy="3600450"/>
          </a:xfrm>
          <a:prstGeom prst="rect">
            <a:avLst/>
          </a:prstGeom>
        </p:spPr>
      </p:pic>
      <p:sp>
        <p:nvSpPr>
          <p:cNvPr id="8" name="流程图: 联系 7"/>
          <p:cNvSpPr/>
          <p:nvPr/>
        </p:nvSpPr>
        <p:spPr>
          <a:xfrm rot="20654948">
            <a:off x="1460823" y="2176165"/>
            <a:ext cx="2088232" cy="1152128"/>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rot="1018871">
            <a:off x="5133231" y="2968253"/>
            <a:ext cx="2088232" cy="1152128"/>
          </a:xfrm>
          <a:prstGeom prst="flowChartConnector">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联系 9"/>
          <p:cNvSpPr/>
          <p:nvPr/>
        </p:nvSpPr>
        <p:spPr>
          <a:xfrm>
            <a:off x="2396927" y="4984477"/>
            <a:ext cx="2088232" cy="115212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387837">
            <a:off x="1956811" y="2372333"/>
            <a:ext cx="1194524" cy="583108"/>
          </a:xfrm>
          <a:prstGeom prst="rect">
            <a:avLst/>
          </a:prstGeom>
        </p:spPr>
        <p:txBody>
          <a:bodyPr wrap="square">
            <a:spAutoFit/>
          </a:bodyPr>
          <a:lstStyle/>
          <a:p>
            <a:pPr algn="just">
              <a:lnSpc>
                <a:spcPct val="150000"/>
              </a:lnSpc>
            </a:pPr>
            <a:r>
              <a:rPr lang="zh-CN" altLang="en-US" sz="2400" dirty="0" smtClean="0"/>
              <a:t>号     子</a:t>
            </a:r>
            <a:endParaRPr lang="zh-CN" altLang="en-US" sz="2400" dirty="0"/>
          </a:p>
        </p:txBody>
      </p:sp>
      <p:sp>
        <p:nvSpPr>
          <p:cNvPr id="12" name="矩形 11"/>
          <p:cNvSpPr/>
          <p:nvPr/>
        </p:nvSpPr>
        <p:spPr>
          <a:xfrm rot="1330071">
            <a:off x="5632266" y="3243849"/>
            <a:ext cx="1194524" cy="589072"/>
          </a:xfrm>
          <a:prstGeom prst="rect">
            <a:avLst/>
          </a:prstGeom>
        </p:spPr>
        <p:txBody>
          <a:bodyPr wrap="square">
            <a:spAutoFit/>
          </a:bodyPr>
          <a:lstStyle/>
          <a:p>
            <a:pPr algn="just">
              <a:lnSpc>
                <a:spcPct val="150000"/>
              </a:lnSpc>
            </a:pPr>
            <a:r>
              <a:rPr lang="zh-CN" altLang="en-US" sz="2400" dirty="0" smtClean="0"/>
              <a:t>山     歌</a:t>
            </a:r>
            <a:endParaRPr lang="zh-CN" altLang="en-US" sz="2400" dirty="0"/>
          </a:p>
        </p:txBody>
      </p:sp>
      <p:sp>
        <p:nvSpPr>
          <p:cNvPr id="13" name="矩形 12"/>
          <p:cNvSpPr/>
          <p:nvPr/>
        </p:nvSpPr>
        <p:spPr>
          <a:xfrm>
            <a:off x="2828975" y="5200501"/>
            <a:ext cx="1194524" cy="589072"/>
          </a:xfrm>
          <a:prstGeom prst="rect">
            <a:avLst/>
          </a:prstGeom>
        </p:spPr>
        <p:txBody>
          <a:bodyPr wrap="square">
            <a:spAutoFit/>
          </a:bodyPr>
          <a:lstStyle/>
          <a:p>
            <a:pPr algn="just">
              <a:lnSpc>
                <a:spcPct val="150000"/>
              </a:lnSpc>
            </a:pPr>
            <a:r>
              <a:rPr lang="zh-CN" altLang="en-US" sz="2400" dirty="0" smtClean="0"/>
              <a:t>小     调</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17201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39875" y="1024037"/>
            <a:ext cx="1261884" cy="461665"/>
          </a:xfrm>
          <a:prstGeom prst="rect">
            <a:avLst/>
          </a:prstGeom>
        </p:spPr>
        <p:txBody>
          <a:bodyPr wrap="none">
            <a:spAutoFit/>
          </a:bodyPr>
          <a:lstStyle/>
          <a:p>
            <a:pPr algn="just"/>
            <a:r>
              <a:rPr lang="en-US" altLang="zh-CN" sz="2400" dirty="0" smtClean="0">
                <a:latin typeface="+mn-ea"/>
                <a:ea typeface="+mn-ea"/>
              </a:rPr>
              <a:t>1. </a:t>
            </a:r>
            <a:r>
              <a:rPr lang="zh-CN" altLang="en-US" sz="2400" dirty="0" smtClean="0">
                <a:latin typeface="+mn-ea"/>
                <a:ea typeface="+mn-ea"/>
              </a:rPr>
              <a:t>号子</a:t>
            </a:r>
            <a:endParaRPr lang="zh-CN" altLang="en-US" sz="2400" dirty="0">
              <a:latin typeface="+mn-ea"/>
              <a:ea typeface="+mn-ea"/>
            </a:endParaRPr>
          </a:p>
        </p:txBody>
      </p:sp>
      <p:sp>
        <p:nvSpPr>
          <p:cNvPr id="7" name="矩形 6"/>
          <p:cNvSpPr/>
          <p:nvPr/>
        </p:nvSpPr>
        <p:spPr>
          <a:xfrm>
            <a:off x="956767" y="1744117"/>
            <a:ext cx="11017224" cy="1107996"/>
          </a:xfrm>
          <a:prstGeom prst="rect">
            <a:avLst/>
          </a:prstGeom>
        </p:spPr>
        <p:txBody>
          <a:bodyPr wrap="square">
            <a:spAutoFit/>
          </a:bodyPr>
          <a:lstStyle/>
          <a:p>
            <a:pPr algn="just">
              <a:lnSpc>
                <a:spcPct val="150000"/>
              </a:lnSpc>
            </a:pPr>
            <a:r>
              <a:rPr lang="zh-CN" altLang="en-US" sz="2200" dirty="0" smtClean="0"/>
              <a:t>        号子是一种和劳动节奏紧密结合的民歌，也称劳动号子。它是民歌中，也是整个人类文化中产生最早、历史最悠久的艺术品种之一。</a:t>
            </a:r>
            <a:endParaRPr lang="zh-CN" altLang="en-US" sz="2200" dirty="0"/>
          </a:p>
        </p:txBody>
      </p:sp>
      <p:sp>
        <p:nvSpPr>
          <p:cNvPr id="8" name="矩形 7"/>
          <p:cNvSpPr/>
          <p:nvPr/>
        </p:nvSpPr>
        <p:spPr>
          <a:xfrm>
            <a:off x="956767" y="3328293"/>
            <a:ext cx="7344816" cy="2123658"/>
          </a:xfrm>
          <a:prstGeom prst="rect">
            <a:avLst/>
          </a:prstGeom>
        </p:spPr>
        <p:txBody>
          <a:bodyPr wrap="square">
            <a:spAutoFit/>
          </a:bodyPr>
          <a:lstStyle/>
          <a:p>
            <a:pPr algn="just">
              <a:lnSpc>
                <a:spcPct val="150000"/>
              </a:lnSpc>
            </a:pPr>
            <a:r>
              <a:rPr lang="zh-CN" altLang="en-US" sz="2200" dirty="0" smtClean="0"/>
              <a:t>        紧张的劳动、沉重的体力负荷使得劳动号子的歌唱以吆喝、呐喊为主，其音乐形象粗犷豪迈、坚实有力，是某些体力劳动不可缺少的有机组成部分，演唱形式以“一领众和”最常见。</a:t>
            </a:r>
            <a:endParaRPr lang="zh-CN" altLang="en-US" sz="2200" dirty="0" smtClean="0"/>
          </a:p>
        </p:txBody>
      </p:sp>
      <p:sp>
        <p:nvSpPr>
          <p:cNvPr id="9" name="笑脸 8"/>
          <p:cNvSpPr/>
          <p:nvPr/>
        </p:nvSpPr>
        <p:spPr>
          <a:xfrm>
            <a:off x="1172791" y="1888133"/>
            <a:ext cx="288032" cy="288032"/>
          </a:xfrm>
          <a:prstGeom prst="smileyFac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笑脸 9"/>
          <p:cNvSpPr/>
          <p:nvPr/>
        </p:nvSpPr>
        <p:spPr>
          <a:xfrm>
            <a:off x="1172791" y="3472309"/>
            <a:ext cx="288032" cy="288032"/>
          </a:xfrm>
          <a:prstGeom prst="smileyFac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劳动号子2.png"/>
          <p:cNvPicPr>
            <a:picLocks noChangeAspect="1"/>
          </p:cNvPicPr>
          <p:nvPr/>
        </p:nvPicPr>
        <p:blipFill>
          <a:blip r:embed="rId1" cstate="print"/>
          <a:stretch>
            <a:fillRect/>
          </a:stretch>
        </p:blipFill>
        <p:spPr>
          <a:xfrm>
            <a:off x="8949655" y="2608213"/>
            <a:ext cx="2316728" cy="39298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493271" y="3328293"/>
            <a:ext cx="1415772" cy="583108"/>
          </a:xfrm>
          <a:prstGeom prst="rect">
            <a:avLst/>
          </a:prstGeom>
          <a:solidFill>
            <a:srgbClr val="00B050"/>
          </a:solidFill>
        </p:spPr>
        <p:txBody>
          <a:bodyPr wrap="none">
            <a:spAutoFit/>
          </a:bodyPr>
          <a:lstStyle/>
          <a:p>
            <a:pPr algn="just">
              <a:lnSpc>
                <a:spcPct val="150000"/>
              </a:lnSpc>
            </a:pPr>
            <a:r>
              <a:rPr lang="zh-CN" altLang="en-US" sz="2400" dirty="0" smtClean="0"/>
              <a:t>号子分类</a:t>
            </a:r>
            <a:endParaRPr lang="zh-CN" altLang="en-US" sz="2400" dirty="0"/>
          </a:p>
        </p:txBody>
      </p:sp>
      <p:sp>
        <p:nvSpPr>
          <p:cNvPr id="7" name="矩形 6"/>
          <p:cNvSpPr/>
          <p:nvPr/>
        </p:nvSpPr>
        <p:spPr>
          <a:xfrm>
            <a:off x="884759" y="1240061"/>
            <a:ext cx="3888432" cy="1107996"/>
          </a:xfrm>
          <a:prstGeom prst="rect">
            <a:avLst/>
          </a:prstGeom>
          <a:ln>
            <a:solidFill>
              <a:schemeClr val="accent6">
                <a:lumMod val="60000"/>
                <a:lumOff val="40000"/>
              </a:schemeClr>
            </a:solidFill>
          </a:ln>
        </p:spPr>
        <p:txBody>
          <a:bodyPr wrap="square">
            <a:spAutoFit/>
          </a:bodyPr>
          <a:lstStyle/>
          <a:p>
            <a:pPr algn="just">
              <a:lnSpc>
                <a:spcPct val="150000"/>
              </a:lnSpc>
            </a:pPr>
            <a:r>
              <a:rPr lang="zh-CN" altLang="en-US" sz="2200" dirty="0" smtClean="0"/>
              <a:t>搬运号子（包括装卸、挑抬、推车号子等）</a:t>
            </a:r>
            <a:endParaRPr lang="zh-CN" altLang="en-US" sz="2200" dirty="0"/>
          </a:p>
        </p:txBody>
      </p:sp>
      <p:sp>
        <p:nvSpPr>
          <p:cNvPr id="8" name="矩形 7"/>
          <p:cNvSpPr/>
          <p:nvPr/>
        </p:nvSpPr>
        <p:spPr>
          <a:xfrm>
            <a:off x="884759" y="3112269"/>
            <a:ext cx="3384376" cy="1107996"/>
          </a:xfrm>
          <a:prstGeom prst="rect">
            <a:avLst/>
          </a:prstGeom>
          <a:ln>
            <a:solidFill>
              <a:schemeClr val="accent6">
                <a:lumMod val="60000"/>
                <a:lumOff val="40000"/>
              </a:schemeClr>
            </a:solidFill>
          </a:ln>
        </p:spPr>
        <p:txBody>
          <a:bodyPr wrap="square">
            <a:spAutoFit/>
          </a:bodyPr>
          <a:lstStyle/>
          <a:p>
            <a:pPr algn="just">
              <a:lnSpc>
                <a:spcPct val="150000"/>
              </a:lnSpc>
            </a:pPr>
            <a:r>
              <a:rPr lang="zh-CN" altLang="en-US" sz="2200" dirty="0" smtClean="0"/>
              <a:t>工程号子（包括打夯、建房、采石号子等）</a:t>
            </a:r>
            <a:endParaRPr lang="zh-CN" altLang="en-US" sz="2200" dirty="0" smtClean="0"/>
          </a:p>
        </p:txBody>
      </p:sp>
      <p:sp>
        <p:nvSpPr>
          <p:cNvPr id="9" name="矩形 8"/>
          <p:cNvSpPr/>
          <p:nvPr/>
        </p:nvSpPr>
        <p:spPr>
          <a:xfrm>
            <a:off x="884759" y="5056485"/>
            <a:ext cx="3528392" cy="1107996"/>
          </a:xfrm>
          <a:prstGeom prst="rect">
            <a:avLst/>
          </a:prstGeom>
          <a:ln>
            <a:solidFill>
              <a:schemeClr val="accent6">
                <a:lumMod val="60000"/>
                <a:lumOff val="40000"/>
              </a:schemeClr>
            </a:solidFill>
          </a:ln>
        </p:spPr>
        <p:txBody>
          <a:bodyPr wrap="square">
            <a:spAutoFit/>
          </a:bodyPr>
          <a:lstStyle/>
          <a:p>
            <a:pPr algn="just">
              <a:lnSpc>
                <a:spcPct val="150000"/>
              </a:lnSpc>
            </a:pPr>
            <a:r>
              <a:rPr lang="zh-CN" altLang="en-US" sz="2200" dirty="0" smtClean="0"/>
              <a:t>农事号子（包括车水、打粮号子等）</a:t>
            </a:r>
            <a:endParaRPr lang="zh-CN" altLang="en-US" sz="2200" dirty="0" smtClean="0"/>
          </a:p>
        </p:txBody>
      </p:sp>
      <p:sp>
        <p:nvSpPr>
          <p:cNvPr id="10" name="矩形 9"/>
          <p:cNvSpPr/>
          <p:nvPr/>
        </p:nvSpPr>
        <p:spPr>
          <a:xfrm>
            <a:off x="7509495" y="1816125"/>
            <a:ext cx="4248472" cy="1107996"/>
          </a:xfrm>
          <a:prstGeom prst="rect">
            <a:avLst/>
          </a:prstGeom>
          <a:ln>
            <a:solidFill>
              <a:schemeClr val="accent6">
                <a:lumMod val="60000"/>
                <a:lumOff val="40000"/>
              </a:schemeClr>
            </a:solidFill>
          </a:ln>
        </p:spPr>
        <p:txBody>
          <a:bodyPr wrap="square">
            <a:spAutoFit/>
          </a:bodyPr>
          <a:lstStyle/>
          <a:p>
            <a:pPr algn="just">
              <a:lnSpc>
                <a:spcPct val="150000"/>
              </a:lnSpc>
            </a:pPr>
            <a:r>
              <a:rPr lang="zh-CN" altLang="en-US" sz="2200" dirty="0" smtClean="0"/>
              <a:t>船渔号子（包括行水、打渔、船务号子等）</a:t>
            </a:r>
            <a:endParaRPr lang="zh-CN" altLang="en-US" sz="2200" dirty="0" smtClean="0"/>
          </a:p>
        </p:txBody>
      </p:sp>
      <p:sp>
        <p:nvSpPr>
          <p:cNvPr id="11" name="矩形 10"/>
          <p:cNvSpPr/>
          <p:nvPr/>
        </p:nvSpPr>
        <p:spPr>
          <a:xfrm>
            <a:off x="7509495" y="4264397"/>
            <a:ext cx="4320480" cy="1107996"/>
          </a:xfrm>
          <a:prstGeom prst="rect">
            <a:avLst/>
          </a:prstGeom>
          <a:ln>
            <a:solidFill>
              <a:schemeClr val="accent6">
                <a:lumMod val="60000"/>
                <a:lumOff val="40000"/>
              </a:schemeClr>
            </a:solidFill>
          </a:ln>
        </p:spPr>
        <p:txBody>
          <a:bodyPr wrap="square">
            <a:spAutoFit/>
          </a:bodyPr>
          <a:lstStyle/>
          <a:p>
            <a:pPr algn="just">
              <a:lnSpc>
                <a:spcPct val="150000"/>
              </a:lnSpc>
            </a:pPr>
            <a:r>
              <a:rPr lang="zh-CN" altLang="en-US" sz="2200" dirty="0" smtClean="0"/>
              <a:t>作坊号子（包括打蓝、盐工、榨油、制麻号子等）</a:t>
            </a:r>
            <a:endParaRPr lang="zh-CN" altLang="en-US" sz="2200" dirty="0" smtClean="0"/>
          </a:p>
        </p:txBody>
      </p:sp>
      <p:cxnSp>
        <p:nvCxnSpPr>
          <p:cNvPr id="13" name="直接箭头连接符 12"/>
          <p:cNvCxnSpPr/>
          <p:nvPr/>
        </p:nvCxnSpPr>
        <p:spPr>
          <a:xfrm flipH="1" flipV="1">
            <a:off x="4917207" y="2032149"/>
            <a:ext cx="936104"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4413151" y="3616325"/>
            <a:ext cx="93610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a:off x="4557167" y="4048373"/>
            <a:ext cx="1224136"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6573391" y="2320181"/>
            <a:ext cx="792088"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6501383" y="3976365"/>
            <a:ext cx="936104"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5" name="图片 24" descr="民族人物4.jpg"/>
          <p:cNvPicPr>
            <a:picLocks noChangeAspect="1"/>
          </p:cNvPicPr>
          <p:nvPr/>
        </p:nvPicPr>
        <p:blipFill>
          <a:blip r:embed="rId1" cstate="print"/>
          <a:stretch>
            <a:fillRect/>
          </a:stretch>
        </p:blipFill>
        <p:spPr>
          <a:xfrm>
            <a:off x="5421263" y="4912469"/>
            <a:ext cx="1524000" cy="17068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45903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7900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云形标注 7"/>
          <p:cNvSpPr/>
          <p:nvPr/>
        </p:nvSpPr>
        <p:spPr>
          <a:xfrm>
            <a:off x="2324919" y="1383065"/>
            <a:ext cx="9145016" cy="2160240"/>
          </a:xfrm>
          <a:prstGeom prst="cloudCallout">
            <a:avLst/>
          </a:prstGeom>
          <a:solidFill>
            <a:srgbClr val="FCF8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89015" y="1887121"/>
            <a:ext cx="7776864" cy="1107996"/>
          </a:xfrm>
          <a:prstGeom prst="rect">
            <a:avLst/>
          </a:prstGeom>
        </p:spPr>
        <p:txBody>
          <a:bodyPr wrap="square">
            <a:spAutoFit/>
          </a:bodyPr>
          <a:lstStyle/>
          <a:p>
            <a:pPr algn="just">
              <a:lnSpc>
                <a:spcPct val="150000"/>
              </a:lnSpc>
            </a:pPr>
            <a:r>
              <a:rPr lang="zh-CN" altLang="en-US" sz="2200" dirty="0" smtClean="0"/>
              <a:t>        曲调一般比较短小、纯朴、生动，具有节奏固定、沉着有力和铿锵激昂的特点，且曲调反复出现。</a:t>
            </a:r>
            <a:endParaRPr lang="zh-CN" altLang="en-US" sz="2200" dirty="0"/>
          </a:p>
        </p:txBody>
      </p:sp>
      <p:sp>
        <p:nvSpPr>
          <p:cNvPr id="9" name="矩形 8"/>
          <p:cNvSpPr/>
          <p:nvPr/>
        </p:nvSpPr>
        <p:spPr>
          <a:xfrm>
            <a:off x="3909095" y="3903345"/>
            <a:ext cx="2031325" cy="461665"/>
          </a:xfrm>
          <a:prstGeom prst="rect">
            <a:avLst/>
          </a:prstGeom>
        </p:spPr>
        <p:txBody>
          <a:bodyPr wrap="none">
            <a:spAutoFit/>
          </a:bodyPr>
          <a:lstStyle/>
          <a:p>
            <a:pPr algn="just"/>
            <a:r>
              <a:rPr lang="zh-CN" altLang="en-US" sz="2400" dirty="0" smtClean="0">
                <a:solidFill>
                  <a:srgbClr val="FF0000"/>
                </a:solidFill>
              </a:rPr>
              <a:t>劳动号子特征</a:t>
            </a:r>
            <a:endParaRPr lang="zh-CN" altLang="en-US" sz="2400" dirty="0">
              <a:solidFill>
                <a:srgbClr val="FF0000"/>
              </a:solidFill>
            </a:endParaRPr>
          </a:p>
        </p:txBody>
      </p:sp>
      <p:pic>
        <p:nvPicPr>
          <p:cNvPr id="10" name="图片 9" descr="民族人物5_s.png"/>
          <p:cNvPicPr>
            <a:picLocks noChangeAspect="1"/>
          </p:cNvPicPr>
          <p:nvPr/>
        </p:nvPicPr>
        <p:blipFill>
          <a:blip r:embed="rId1" cstate="print"/>
          <a:stretch>
            <a:fillRect/>
          </a:stretch>
        </p:blipFill>
        <p:spPr>
          <a:xfrm>
            <a:off x="886158" y="3156074"/>
            <a:ext cx="2068746" cy="28962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388515" y="1704757"/>
            <a:ext cx="1261884" cy="461665"/>
          </a:xfrm>
          <a:prstGeom prst="rect">
            <a:avLst/>
          </a:prstGeom>
        </p:spPr>
        <p:txBody>
          <a:bodyPr wrap="none">
            <a:spAutoFit/>
          </a:bodyPr>
          <a:lstStyle/>
          <a:p>
            <a:pPr algn="just"/>
            <a:r>
              <a:rPr lang="en-US" altLang="zh-CN" sz="2400" dirty="0" smtClean="0">
                <a:latin typeface="+mn-ea"/>
                <a:ea typeface="+mn-ea"/>
              </a:rPr>
              <a:t>2. </a:t>
            </a:r>
            <a:r>
              <a:rPr lang="zh-CN" altLang="en-US" sz="2400" dirty="0" smtClean="0">
                <a:latin typeface="+mn-ea"/>
                <a:ea typeface="+mn-ea"/>
              </a:rPr>
              <a:t>山歌</a:t>
            </a:r>
            <a:endParaRPr lang="zh-CN" altLang="en-US" sz="2400" dirty="0">
              <a:latin typeface="+mn-ea"/>
              <a:ea typeface="+mn-ea"/>
            </a:endParaRPr>
          </a:p>
        </p:txBody>
      </p:sp>
      <p:sp>
        <p:nvSpPr>
          <p:cNvPr id="7" name="矩形 6"/>
          <p:cNvSpPr/>
          <p:nvPr/>
        </p:nvSpPr>
        <p:spPr>
          <a:xfrm>
            <a:off x="1388745" y="2392045"/>
            <a:ext cx="5644515" cy="3646170"/>
          </a:xfrm>
          <a:prstGeom prst="rect">
            <a:avLst/>
          </a:prstGeom>
        </p:spPr>
        <p:txBody>
          <a:bodyPr wrap="square">
            <a:spAutoFit/>
          </a:bodyPr>
          <a:lstStyle/>
          <a:p>
            <a:pPr algn="just">
              <a:lnSpc>
                <a:spcPct val="150000"/>
              </a:lnSpc>
            </a:pPr>
            <a:r>
              <a:rPr lang="zh-CN" altLang="en-US" sz="2200" dirty="0" smtClean="0"/>
              <a:t>        山歌是人们在山野里劳动（上山砍柴、赶脚驮货、放牧、农事耕耘等）或行走时歌唱的曲子，称为“山野之歌”。</a:t>
            </a:r>
            <a:endParaRPr lang="en-US" altLang="zh-CN" sz="2200" dirty="0" smtClean="0"/>
          </a:p>
          <a:p>
            <a:pPr algn="just">
              <a:lnSpc>
                <a:spcPct val="150000"/>
              </a:lnSpc>
            </a:pPr>
            <a:r>
              <a:rPr lang="en-US" altLang="zh-CN" sz="2200" dirty="0" smtClean="0"/>
              <a:t>        </a:t>
            </a:r>
            <a:r>
              <a:rPr lang="zh-CN" altLang="en-US" sz="2200" dirty="0" smtClean="0"/>
              <a:t>它是劳动人民在劳动生活中表达内心思想感情、消愁解闷、抒发情怀、传递情意时唱的一种抒情小曲。音乐性格真挚质朴、热情奔放，即兴性强。</a:t>
            </a:r>
            <a:endParaRPr lang="zh-CN" altLang="en-US" sz="2200" dirty="0" smtClean="0"/>
          </a:p>
        </p:txBody>
      </p:sp>
      <p:pic>
        <p:nvPicPr>
          <p:cNvPr id="8" name="图片 7" descr="卡通人物6.jpg"/>
          <p:cNvPicPr>
            <a:picLocks noChangeAspect="1"/>
          </p:cNvPicPr>
          <p:nvPr/>
        </p:nvPicPr>
        <p:blipFill>
          <a:blip r:embed="rId1" cstate="print"/>
          <a:stretch>
            <a:fillRect/>
          </a:stretch>
        </p:blipFill>
        <p:spPr>
          <a:xfrm>
            <a:off x="7796530" y="1220470"/>
            <a:ext cx="3186430" cy="47917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9649072" cy="646331"/>
          </a:xfrm>
          <a:prstGeom prst="rect">
            <a:avLst/>
          </a:prstGeom>
        </p:spPr>
        <p:txBody>
          <a:bodyPr wrap="square">
            <a:spAutoFit/>
          </a:bodyPr>
          <a:lstStyle/>
          <a:p>
            <a:pPr algn="just">
              <a:lnSpc>
                <a:spcPct val="150000"/>
              </a:lnSpc>
            </a:pPr>
            <a:r>
              <a:rPr lang="zh-CN" altLang="en-US" sz="2400" dirty="0" smtClean="0"/>
              <a:t>我国的山歌十分丰富，分布很广，数量品种繁多，各地山歌风格迥异。</a:t>
            </a:r>
            <a:endParaRPr lang="zh-CN" altLang="en-US" sz="2400" dirty="0"/>
          </a:p>
        </p:txBody>
      </p:sp>
      <p:cxnSp>
        <p:nvCxnSpPr>
          <p:cNvPr id="8" name="直接连接符 7"/>
          <p:cNvCxnSpPr/>
          <p:nvPr/>
        </p:nvCxnSpPr>
        <p:spPr>
          <a:xfrm>
            <a:off x="6645399" y="1888133"/>
            <a:ext cx="72008" cy="4824536"/>
          </a:xfrm>
          <a:prstGeom prst="line">
            <a:avLst/>
          </a:prstGeom>
          <a:ln w="25400" cmpd="thickThi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604839" y="3616325"/>
            <a:ext cx="4464496" cy="1557927"/>
          </a:xfrm>
          <a:prstGeom prst="rect">
            <a:avLst/>
          </a:prstGeom>
        </p:spPr>
        <p:txBody>
          <a:bodyPr wrap="square">
            <a:spAutoFit/>
          </a:bodyPr>
          <a:lstStyle/>
          <a:p>
            <a:pPr algn="just">
              <a:lnSpc>
                <a:spcPct val="150000"/>
              </a:lnSpc>
            </a:pPr>
            <a:r>
              <a:rPr lang="zh-CN" altLang="en-US" sz="2200" dirty="0" smtClean="0"/>
              <a:t>江西的“兴国山歌” </a:t>
            </a:r>
            <a:endParaRPr lang="en-US" altLang="zh-CN" sz="2200" dirty="0" smtClean="0"/>
          </a:p>
          <a:p>
            <a:pPr algn="just">
              <a:lnSpc>
                <a:spcPct val="150000"/>
              </a:lnSpc>
            </a:pPr>
            <a:r>
              <a:rPr lang="zh-CN" altLang="en-US" sz="2200" dirty="0" smtClean="0"/>
              <a:t>云南的“弥渡山歌” </a:t>
            </a:r>
            <a:endParaRPr lang="en-US" altLang="zh-CN" sz="2200" dirty="0" smtClean="0"/>
          </a:p>
          <a:p>
            <a:pPr algn="just">
              <a:lnSpc>
                <a:spcPct val="150000"/>
              </a:lnSpc>
            </a:pPr>
            <a:r>
              <a:rPr lang="zh-CN" altLang="en-US" sz="2200" dirty="0" smtClean="0"/>
              <a:t>福建、广州一带的“客家山歌” </a:t>
            </a:r>
            <a:endParaRPr lang="zh-CN" altLang="en-US" sz="2200" dirty="0"/>
          </a:p>
        </p:txBody>
      </p:sp>
      <p:sp>
        <p:nvSpPr>
          <p:cNvPr id="10" name="矩形 9"/>
          <p:cNvSpPr/>
          <p:nvPr/>
        </p:nvSpPr>
        <p:spPr>
          <a:xfrm>
            <a:off x="7797527" y="3544317"/>
            <a:ext cx="4392488" cy="1615827"/>
          </a:xfrm>
          <a:prstGeom prst="rect">
            <a:avLst/>
          </a:prstGeom>
        </p:spPr>
        <p:txBody>
          <a:bodyPr wrap="square">
            <a:spAutoFit/>
          </a:bodyPr>
          <a:lstStyle/>
          <a:p>
            <a:pPr algn="just">
              <a:lnSpc>
                <a:spcPct val="150000"/>
              </a:lnSpc>
            </a:pPr>
            <a:r>
              <a:rPr lang="zh-CN" altLang="en-US" sz="2200" dirty="0" smtClean="0"/>
              <a:t>陕北“信天游”</a:t>
            </a:r>
            <a:endParaRPr lang="en-US" altLang="zh-CN" sz="2200" dirty="0" smtClean="0"/>
          </a:p>
          <a:p>
            <a:pPr algn="just">
              <a:lnSpc>
                <a:spcPct val="150000"/>
              </a:lnSpc>
            </a:pPr>
            <a:r>
              <a:rPr lang="zh-CN" altLang="en-US" sz="2200" dirty="0" smtClean="0"/>
              <a:t>内蒙古 “爬山调”</a:t>
            </a:r>
            <a:endParaRPr lang="en-US" altLang="zh-CN" sz="2200" dirty="0" smtClean="0"/>
          </a:p>
          <a:p>
            <a:pPr algn="just">
              <a:lnSpc>
                <a:spcPct val="150000"/>
              </a:lnSpc>
            </a:pPr>
            <a:r>
              <a:rPr lang="zh-CN" altLang="en-US" sz="2200" dirty="0" smtClean="0"/>
              <a:t>青海、宁夏、甘肃一带的“花儿”</a:t>
            </a:r>
            <a:endParaRPr lang="zh-CN" altLang="en-US" sz="2200" dirty="0" smtClean="0"/>
          </a:p>
        </p:txBody>
      </p:sp>
      <p:sp>
        <p:nvSpPr>
          <p:cNvPr id="12" name="矩形 11"/>
          <p:cNvSpPr/>
          <p:nvPr/>
        </p:nvSpPr>
        <p:spPr>
          <a:xfrm>
            <a:off x="2252911" y="2176165"/>
            <a:ext cx="1576072" cy="923330"/>
          </a:xfrm>
          <a:prstGeom prst="rect">
            <a:avLst/>
          </a:prstGeom>
          <a:solidFill>
            <a:srgbClr val="FFC000"/>
          </a:solidFill>
        </p:spPr>
        <p:txBody>
          <a:bodyPr wrap="none" lIns="91440" tIns="45720" rIns="91440" bIns="45720">
            <a:spAutoFit/>
          </a:bodyPr>
          <a:lstStyle/>
          <a:p>
            <a:pPr algn="ctr"/>
            <a:r>
              <a:rPr lang="zh-CN" alt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南方</a:t>
            </a:r>
            <a:endParaRPr lang="zh-CN" alt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3" name="矩形 12"/>
          <p:cNvSpPr/>
          <p:nvPr/>
        </p:nvSpPr>
        <p:spPr>
          <a:xfrm>
            <a:off x="8805639" y="2104157"/>
            <a:ext cx="1576072" cy="923330"/>
          </a:xfrm>
          <a:prstGeom prst="rect">
            <a:avLst/>
          </a:prstGeom>
          <a:solidFill>
            <a:srgbClr val="FFCCFF"/>
          </a:solidFill>
        </p:spPr>
        <p:txBody>
          <a:bodyPr wrap="none" lIns="91440" tIns="45720" rIns="91440" bIns="45720">
            <a:spAutoFit/>
          </a:bodyPr>
          <a:lstStyle/>
          <a:p>
            <a:pPr algn="ctr"/>
            <a:r>
              <a:rPr lang="zh-CN" altLang="en-US"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北方</a:t>
            </a:r>
            <a:endParaRPr lang="zh-CN" altLang="en-U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民族人物7.jpg"/>
          <p:cNvPicPr>
            <a:picLocks noChangeAspect="1"/>
          </p:cNvPicPr>
          <p:nvPr/>
        </p:nvPicPr>
        <p:blipFill>
          <a:blip r:embed="rId1" cstate="print"/>
          <a:stretch>
            <a:fillRect/>
          </a:stretch>
        </p:blipFill>
        <p:spPr>
          <a:xfrm>
            <a:off x="1100783" y="1168053"/>
            <a:ext cx="3173187" cy="5200501"/>
          </a:xfrm>
          <a:prstGeom prst="rect">
            <a:avLst/>
          </a:prstGeom>
        </p:spPr>
      </p:pic>
      <p:sp>
        <p:nvSpPr>
          <p:cNvPr id="7" name="矩形 6"/>
          <p:cNvSpPr/>
          <p:nvPr/>
        </p:nvSpPr>
        <p:spPr>
          <a:xfrm>
            <a:off x="4413151" y="1096045"/>
            <a:ext cx="7488832" cy="2308324"/>
          </a:xfrm>
          <a:prstGeom prst="rect">
            <a:avLst/>
          </a:prstGeom>
          <a:ln w="12700">
            <a:solidFill>
              <a:srgbClr val="7030A0"/>
            </a:solidFill>
          </a:ln>
        </p:spPr>
        <p:txBody>
          <a:bodyPr wrap="square">
            <a:spAutoFit/>
          </a:bodyPr>
          <a:lstStyle/>
          <a:p>
            <a:pPr algn="just">
              <a:lnSpc>
                <a:spcPct val="150000"/>
              </a:lnSpc>
            </a:pPr>
            <a:r>
              <a:rPr lang="zh-CN" altLang="en-US" sz="2400" dirty="0" smtClean="0"/>
              <a:t>         山歌的特征：山歌歌词一般为即兴创作，内容题材极为广泛，看山唱山，见水唱水，随意性很强，歌词多质朴、率直，以反映劳动、歌唱青年男女纯真爱情为主要内容。</a:t>
            </a:r>
            <a:endParaRPr lang="zh-CN" altLang="en-US" sz="2400" dirty="0"/>
          </a:p>
        </p:txBody>
      </p:sp>
      <p:sp>
        <p:nvSpPr>
          <p:cNvPr id="8" name="矩形 7"/>
          <p:cNvSpPr/>
          <p:nvPr/>
        </p:nvSpPr>
        <p:spPr>
          <a:xfrm>
            <a:off x="4413151" y="3544317"/>
            <a:ext cx="7488832" cy="2862322"/>
          </a:xfrm>
          <a:prstGeom prst="rect">
            <a:avLst/>
          </a:prstGeom>
          <a:ln w="12700">
            <a:solidFill>
              <a:srgbClr val="7030A0"/>
            </a:solidFill>
          </a:ln>
        </p:spPr>
        <p:txBody>
          <a:bodyPr wrap="square">
            <a:spAutoFit/>
          </a:bodyPr>
          <a:lstStyle/>
          <a:p>
            <a:pPr algn="just">
              <a:lnSpc>
                <a:spcPct val="150000"/>
              </a:lnSpc>
            </a:pPr>
            <a:r>
              <a:rPr lang="zh-CN" altLang="en-US" sz="2400" dirty="0" smtClean="0"/>
              <a:t>          山歌的音乐曲调一般具有高亢嘹亮、简洁悠长、爽朗奔放和节奏自由等特点。在演唱形式上，有个人抒发情怀的独唱，有对唱，也有领唱与和腔唱（帮腔）。根据地域的不同，山歌还可以分为高腔山歌、平腔山歌和短腔山歌三种类型。</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39875" y="1024037"/>
            <a:ext cx="1261884" cy="461665"/>
          </a:xfrm>
          <a:prstGeom prst="rect">
            <a:avLst/>
          </a:prstGeom>
        </p:spPr>
        <p:txBody>
          <a:bodyPr wrap="none">
            <a:spAutoFit/>
          </a:bodyPr>
          <a:lstStyle/>
          <a:p>
            <a:pPr algn="just"/>
            <a:r>
              <a:rPr lang="en-US" altLang="zh-CN" sz="2400" dirty="0" smtClean="0">
                <a:latin typeface="+mn-ea"/>
                <a:ea typeface="+mn-ea"/>
              </a:rPr>
              <a:t>3. </a:t>
            </a:r>
            <a:r>
              <a:rPr lang="zh-CN" altLang="en-US" sz="2400" dirty="0" smtClean="0">
                <a:latin typeface="+mn-ea"/>
                <a:ea typeface="+mn-ea"/>
              </a:rPr>
              <a:t>小调</a:t>
            </a:r>
            <a:endParaRPr lang="zh-CN" altLang="en-US" sz="2400" dirty="0" smtClean="0">
              <a:latin typeface="+mn-ea"/>
              <a:ea typeface="+mn-ea"/>
            </a:endParaRPr>
          </a:p>
        </p:txBody>
      </p:sp>
      <p:sp>
        <p:nvSpPr>
          <p:cNvPr id="7" name="矩形 6"/>
          <p:cNvSpPr/>
          <p:nvPr/>
        </p:nvSpPr>
        <p:spPr>
          <a:xfrm>
            <a:off x="884759" y="1672109"/>
            <a:ext cx="10873208" cy="1754326"/>
          </a:xfrm>
          <a:prstGeom prst="rect">
            <a:avLst/>
          </a:prstGeom>
        </p:spPr>
        <p:txBody>
          <a:bodyPr wrap="square">
            <a:spAutoFit/>
          </a:bodyPr>
          <a:lstStyle/>
          <a:p>
            <a:pPr algn="just">
              <a:lnSpc>
                <a:spcPct val="150000"/>
              </a:lnSpc>
            </a:pPr>
            <a:r>
              <a:rPr lang="zh-CN" altLang="en-US" sz="2400" dirty="0" smtClean="0"/>
              <a:t>         小调又称“小曲”“俚曲”“时调”等，是在城镇中流行的民歌。它主要产生于民间日常生活（劳动之余，生活闲时）与风俗性活动（民间娱乐、风俗节日仪式）中，有“里巷之曲”之称。</a:t>
            </a:r>
            <a:endParaRPr lang="zh-CN" altLang="en-US" sz="2400" dirty="0" smtClean="0"/>
          </a:p>
        </p:txBody>
      </p:sp>
      <p:sp>
        <p:nvSpPr>
          <p:cNvPr id="8" name="矩形 7"/>
          <p:cNvSpPr/>
          <p:nvPr/>
        </p:nvSpPr>
        <p:spPr>
          <a:xfrm>
            <a:off x="884555" y="3832225"/>
            <a:ext cx="6146165" cy="1198880"/>
          </a:xfrm>
          <a:prstGeom prst="rect">
            <a:avLst/>
          </a:prstGeom>
        </p:spPr>
        <p:txBody>
          <a:bodyPr wrap="square">
            <a:spAutoFit/>
          </a:bodyPr>
          <a:lstStyle/>
          <a:p>
            <a:pPr algn="just">
              <a:lnSpc>
                <a:spcPct val="150000"/>
              </a:lnSpc>
            </a:pPr>
            <a:r>
              <a:rPr lang="zh-CN" altLang="en-US" sz="2400" dirty="0" smtClean="0"/>
              <a:t>          小调的节奏既规整又灵活多变，旋律流畅、委婉含蓄、变化丰富，形式也较为方整。</a:t>
            </a:r>
            <a:endParaRPr lang="zh-CN" altLang="en-US" sz="2400" dirty="0" smtClean="0"/>
          </a:p>
        </p:txBody>
      </p:sp>
      <p:sp>
        <p:nvSpPr>
          <p:cNvPr id="9" name="十字星 8"/>
          <p:cNvSpPr/>
          <p:nvPr/>
        </p:nvSpPr>
        <p:spPr>
          <a:xfrm>
            <a:off x="1028775" y="1744117"/>
            <a:ext cx="504056" cy="504056"/>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十字星 9"/>
          <p:cNvSpPr/>
          <p:nvPr/>
        </p:nvSpPr>
        <p:spPr>
          <a:xfrm>
            <a:off x="1028775" y="3904357"/>
            <a:ext cx="504056" cy="504056"/>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民族人物8_s.pn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8403590" y="2956560"/>
            <a:ext cx="3095625" cy="3820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024037"/>
            <a:ext cx="4896544" cy="2862322"/>
          </a:xfrm>
          <a:prstGeom prst="rect">
            <a:avLst/>
          </a:prstGeom>
        </p:spPr>
        <p:txBody>
          <a:bodyPr wrap="square">
            <a:spAutoFit/>
          </a:bodyPr>
          <a:lstStyle/>
          <a:p>
            <a:pPr algn="just">
              <a:lnSpc>
                <a:spcPct val="150000"/>
              </a:lnSpc>
            </a:pPr>
            <a:r>
              <a:rPr lang="zh-CN" altLang="en-US" sz="2400" dirty="0" smtClean="0">
                <a:latin typeface="+mj-ea"/>
                <a:ea typeface="+mj-ea"/>
              </a:rPr>
              <a:t>    宋大能的</a:t>
            </a:r>
            <a:r>
              <a:rPr lang="en-US" altLang="zh-CN" sz="2400" dirty="0" smtClean="0">
                <a:latin typeface="+mj-ea"/>
                <a:ea typeface="+mj-ea"/>
              </a:rPr>
              <a:t>《</a:t>
            </a:r>
            <a:r>
              <a:rPr lang="zh-CN" altLang="en-US" sz="2400" dirty="0" smtClean="0">
                <a:latin typeface="+mj-ea"/>
                <a:ea typeface="+mj-ea"/>
              </a:rPr>
              <a:t>民间歌曲概论</a:t>
            </a:r>
            <a:r>
              <a:rPr lang="en-US" altLang="zh-CN" sz="2400" dirty="0" smtClean="0">
                <a:latin typeface="+mj-ea"/>
                <a:ea typeface="+mj-ea"/>
              </a:rPr>
              <a:t>》</a:t>
            </a:r>
            <a:r>
              <a:rPr lang="zh-CN" altLang="en-US" sz="2400" dirty="0" smtClean="0">
                <a:latin typeface="+mj-ea"/>
                <a:ea typeface="+mj-ea"/>
              </a:rPr>
              <a:t>中主要按照音乐特征将小调分为吟唱调（包括儿歌、摇儿歌、哭调、叫卖调、吟诗调）、摇曲、时调和舞歌四类。</a:t>
            </a:r>
            <a:endParaRPr lang="zh-CN" altLang="en-US" sz="2400" dirty="0">
              <a:latin typeface="+mj-ea"/>
              <a:ea typeface="+mj-ea"/>
            </a:endParaRPr>
          </a:p>
        </p:txBody>
      </p:sp>
      <p:sp>
        <p:nvSpPr>
          <p:cNvPr id="7" name="矩形 6"/>
          <p:cNvSpPr/>
          <p:nvPr/>
        </p:nvSpPr>
        <p:spPr>
          <a:xfrm>
            <a:off x="7221463" y="3976365"/>
            <a:ext cx="4824536" cy="2862322"/>
          </a:xfrm>
          <a:prstGeom prst="rect">
            <a:avLst/>
          </a:prstGeom>
        </p:spPr>
        <p:txBody>
          <a:bodyPr wrap="square">
            <a:spAutoFit/>
          </a:bodyPr>
          <a:lstStyle/>
          <a:p>
            <a:pPr algn="just">
              <a:lnSpc>
                <a:spcPct val="150000"/>
              </a:lnSpc>
            </a:pPr>
            <a:r>
              <a:rPr lang="en-US" altLang="zh-CN" sz="2400" dirty="0" smtClean="0">
                <a:latin typeface="+mj-ea"/>
                <a:ea typeface="+mj-ea"/>
              </a:rPr>
              <a:t>   《</a:t>
            </a:r>
            <a:r>
              <a:rPr lang="zh-CN" altLang="en-US" sz="2400" dirty="0" smtClean="0">
                <a:latin typeface="+mj-ea"/>
                <a:ea typeface="+mj-ea"/>
              </a:rPr>
              <a:t>中国大百科全书</a:t>
            </a:r>
            <a:r>
              <a:rPr lang="en-US" altLang="zh-CN" sz="2400" dirty="0" smtClean="0">
                <a:latin typeface="+mj-ea"/>
                <a:ea typeface="+mj-ea"/>
              </a:rPr>
              <a:t>• </a:t>
            </a:r>
            <a:r>
              <a:rPr lang="zh-CN" altLang="en-US" sz="2400" dirty="0" smtClean="0">
                <a:latin typeface="+mj-ea"/>
                <a:ea typeface="+mj-ea"/>
              </a:rPr>
              <a:t>音乐舞蹈卷</a:t>
            </a:r>
            <a:r>
              <a:rPr lang="en-US" altLang="zh-CN" sz="2400" dirty="0" smtClean="0">
                <a:latin typeface="+mj-ea"/>
                <a:ea typeface="+mj-ea"/>
              </a:rPr>
              <a:t>》</a:t>
            </a:r>
            <a:r>
              <a:rPr lang="zh-CN" altLang="en-US" sz="2400" dirty="0" smtClean="0">
                <a:latin typeface="+mj-ea"/>
                <a:ea typeface="+mj-ea"/>
              </a:rPr>
              <a:t>根据小调的历史渊源、演唱场合及音乐性格将小调分为三类：由明清俗曲演变而来的小调、地方性小调和歌舞性小调。</a:t>
            </a:r>
            <a:endParaRPr lang="zh-CN" altLang="en-US" sz="2400" dirty="0" smtClean="0">
              <a:latin typeface="+mj-ea"/>
              <a:ea typeface="+mj-ea"/>
            </a:endParaRPr>
          </a:p>
        </p:txBody>
      </p:sp>
      <p:pic>
        <p:nvPicPr>
          <p:cNvPr id="8" name="图片 7" descr="民族人物9_s.png"/>
          <p:cNvPicPr>
            <a:picLocks noChangeAspect="1"/>
          </p:cNvPicPr>
          <p:nvPr/>
        </p:nvPicPr>
        <p:blipFill>
          <a:blip r:embed="rId1" cstate="print"/>
          <a:stretch>
            <a:fillRect/>
          </a:stretch>
        </p:blipFill>
        <p:spPr>
          <a:xfrm>
            <a:off x="8949655" y="880021"/>
            <a:ext cx="1965088" cy="2817862"/>
          </a:xfrm>
          <a:prstGeom prst="rect">
            <a:avLst/>
          </a:prstGeom>
        </p:spPr>
      </p:pic>
      <p:pic>
        <p:nvPicPr>
          <p:cNvPr id="9" name="图片 8" descr="民族人物10.jpg"/>
          <p:cNvPicPr>
            <a:picLocks noChangeAspect="1"/>
          </p:cNvPicPr>
          <p:nvPr/>
        </p:nvPicPr>
        <p:blipFill>
          <a:blip r:embed="rId2" cstate="print"/>
          <a:stretch>
            <a:fillRect/>
          </a:stretch>
        </p:blipFill>
        <p:spPr>
          <a:xfrm>
            <a:off x="2252911" y="3832349"/>
            <a:ext cx="2299753" cy="30600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105592" y="4715003"/>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2021289" y="930252"/>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004923" y="1282592"/>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3946205" y="4597172"/>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332655" y="4171268"/>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819952" y="5433235"/>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2017417" y="2300893"/>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5129689" y="2318157"/>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1"/>
            </p:custDataLst>
          </p:nvPr>
        </p:nvSpPr>
        <p:spPr>
          <a:xfrm>
            <a:off x="6857881" y="2894221"/>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2"/>
            </p:custDataLst>
          </p:nvPr>
        </p:nvSpPr>
        <p:spPr>
          <a:xfrm>
            <a:off x="7433945" y="2822372"/>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中外民歌</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3"/>
            </p:custDataLst>
          </p:nvPr>
        </p:nvSpPr>
        <p:spPr>
          <a:xfrm>
            <a:off x="6857881" y="3686309"/>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Number_3"/>
          <p:cNvSpPr/>
          <p:nvPr>
            <p:custDataLst>
              <p:tags r:id="rId4"/>
            </p:custDataLst>
          </p:nvPr>
        </p:nvSpPr>
        <p:spPr>
          <a:xfrm>
            <a:off x="6857881" y="4478397"/>
            <a:ext cx="379667" cy="379667"/>
          </a:xfrm>
          <a:prstGeom prst="ellipse">
            <a:avLst/>
          </a:prstGeom>
          <a:solidFill>
            <a:schemeClr val="accent3"/>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5"/>
            </p:custDataLst>
          </p:nvPr>
        </p:nvSpPr>
        <p:spPr>
          <a:xfrm>
            <a:off x="2245067" y="3006268"/>
            <a:ext cx="2626654" cy="1107440"/>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6"/>
            </p:custDataLst>
          </p:nvPr>
        </p:nvSpPr>
        <p:spPr>
          <a:xfrm>
            <a:off x="2393385" y="4183735"/>
            <a:ext cx="2330017" cy="492125"/>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7"/>
            </p:custDataLst>
          </p:nvPr>
        </p:nvSpPr>
        <p:spPr>
          <a:xfrm>
            <a:off x="7505953" y="3614460"/>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中外艺术歌曲</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MH_Entry_1"/>
          <p:cNvSpPr/>
          <p:nvPr>
            <p:custDataLst>
              <p:tags r:id="rId8"/>
            </p:custDataLst>
          </p:nvPr>
        </p:nvSpPr>
        <p:spPr>
          <a:xfrm>
            <a:off x="7577961" y="4406548"/>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中外大型声乐作品</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0-#ppt_w/2"/>
                                          </p:val>
                                        </p:tav>
                                        <p:tav tm="100000">
                                          <p:val>
                                            <p:strVal val="#ppt_x"/>
                                          </p:val>
                                        </p:tav>
                                      </p:tavLst>
                                    </p:anim>
                                    <p:anim calcmode="lin" valueType="num">
                                      <p:cBhvr additive="base">
                                        <p:cTn id="24" dur="12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by="(-#ppt_w*2)" calcmode="lin" valueType="num">
                                      <p:cBhvr rctx="PPT">
                                        <p:cTn id="41" dur="500" autoRev="1" fill="hold">
                                          <p:stCondLst>
                                            <p:cond delay="0"/>
                                          </p:stCondLst>
                                        </p:cTn>
                                        <p:tgtEl>
                                          <p:spTgt spid="29"/>
                                        </p:tgtEl>
                                        <p:attrNameLst>
                                          <p:attrName>ppt_w</p:attrName>
                                        </p:attrNameLst>
                                      </p:cBhvr>
                                    </p:anim>
                                    <p:anim by="(#ppt_w*0.50)" calcmode="lin" valueType="num">
                                      <p:cBhvr>
                                        <p:cTn id="42" dur="500" decel="50000" autoRev="1" fill="hold">
                                          <p:stCondLst>
                                            <p:cond delay="0"/>
                                          </p:stCondLst>
                                        </p:cTn>
                                        <p:tgtEl>
                                          <p:spTgt spid="29"/>
                                        </p:tgtEl>
                                        <p:attrNameLst>
                                          <p:attrName>ppt_x</p:attrName>
                                        </p:attrNameLst>
                                      </p:cBhvr>
                                    </p:anim>
                                    <p:anim from="(-#ppt_h/2)" to="(#ppt_y)" calcmode="lin" valueType="num">
                                      <p:cBhvr>
                                        <p:cTn id="43" dur="1000" fill="hold">
                                          <p:stCondLst>
                                            <p:cond delay="0"/>
                                          </p:stCondLst>
                                        </p:cTn>
                                        <p:tgtEl>
                                          <p:spTgt spid="29"/>
                                        </p:tgtEl>
                                        <p:attrNameLst>
                                          <p:attrName>ppt_y</p:attrName>
                                        </p:attrNameLst>
                                      </p:cBhvr>
                                    </p:anim>
                                    <p:animRot by="21600000">
                                      <p:cBhvr>
                                        <p:cTn id="44" dur="1000" fill="hold">
                                          <p:stCondLst>
                                            <p:cond delay="0"/>
                                          </p:stCondLst>
                                        </p:cTn>
                                        <p:tgtEl>
                                          <p:spTgt spid="2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by="(-#ppt_w*2)" calcmode="lin" valueType="num">
                                      <p:cBhvr rctx="PPT">
                                        <p:cTn id="47" dur="500" autoRev="1" fill="hold">
                                          <p:stCondLst>
                                            <p:cond delay="0"/>
                                          </p:stCondLst>
                                        </p:cTn>
                                        <p:tgtEl>
                                          <p:spTgt spid="30"/>
                                        </p:tgtEl>
                                        <p:attrNameLst>
                                          <p:attrName>ppt_w</p:attrName>
                                        </p:attrNameLst>
                                      </p:cBhvr>
                                    </p:anim>
                                    <p:anim by="(#ppt_w*0.50)" calcmode="lin" valueType="num">
                                      <p:cBhvr>
                                        <p:cTn id="48" dur="500" decel="50000" autoRev="1" fill="hold">
                                          <p:stCondLst>
                                            <p:cond delay="0"/>
                                          </p:stCondLst>
                                        </p:cTn>
                                        <p:tgtEl>
                                          <p:spTgt spid="30"/>
                                        </p:tgtEl>
                                        <p:attrNameLst>
                                          <p:attrName>ppt_x</p:attrName>
                                        </p:attrNameLst>
                                      </p:cBhvr>
                                    </p:anim>
                                    <p:anim from="(-#ppt_h/2)" to="(#ppt_y)" calcmode="lin" valueType="num">
                                      <p:cBhvr>
                                        <p:cTn id="49" dur="1000" fill="hold">
                                          <p:stCondLst>
                                            <p:cond delay="0"/>
                                          </p:stCondLst>
                                        </p:cTn>
                                        <p:tgtEl>
                                          <p:spTgt spid="30"/>
                                        </p:tgtEl>
                                        <p:attrNameLst>
                                          <p:attrName>ppt_y</p:attrName>
                                        </p:attrNameLst>
                                      </p:cBhvr>
                                    </p:anim>
                                    <p:animRot by="21600000">
                                      <p:cBhvr>
                                        <p:cTn id="50" dur="1000" fill="hold">
                                          <p:stCondLst>
                                            <p:cond delay="0"/>
                                          </p:stCondLst>
                                        </p:cTn>
                                        <p:tgtEl>
                                          <p:spTgt spid="30"/>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down)">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down)">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5" grpId="0" bldLvl="0" animBg="1"/>
      <p:bldP spid="29" grpId="0"/>
      <p:bldP spid="30" grpId="0"/>
      <p:bldP spid="31" grpId="0" bldLvl="0" animBg="1"/>
      <p:bldP spid="3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custDataLst>
              <p:tags r:id="rId1"/>
            </p:custDataLst>
          </p:nvPr>
        </p:nvGraphicFramePr>
        <p:xfrm>
          <a:off x="1748855" y="2248173"/>
          <a:ext cx="9793088" cy="3116973"/>
        </p:xfrm>
        <a:graphic>
          <a:graphicData uri="http://schemas.openxmlformats.org/drawingml/2006/table">
            <a:tbl>
              <a:tblPr firstRow="1" bandRow="1">
                <a:tableStyleId>{7DF18680-E054-41AD-8BC1-D1AEF772440D}</a:tableStyleId>
              </a:tblPr>
              <a:tblGrid>
                <a:gridCol w="2376264"/>
                <a:gridCol w="7416824"/>
              </a:tblGrid>
              <a:tr h="637563">
                <a:tc>
                  <a:txBody>
                    <a:bodyPr/>
                    <a:lstStyle/>
                    <a:p>
                      <a:r>
                        <a:rPr lang="en-US" altLang="zh-CN" sz="2000" dirty="0" smtClean="0">
                          <a:latin typeface="+mj-ea"/>
                          <a:ea typeface="+mj-ea"/>
                        </a:rPr>
                        <a:t>    </a:t>
                      </a:r>
                      <a:r>
                        <a:rPr lang="zh-CN" altLang="en-US" sz="2000" dirty="0" smtClean="0">
                          <a:latin typeface="+mj-ea"/>
                          <a:ea typeface="+mj-ea"/>
                        </a:rPr>
                        <a:t>句式结构</a:t>
                      </a:r>
                      <a:endParaRPr lang="zh-CN" altLang="en-US" sz="2000" dirty="0">
                        <a:latin typeface="+mj-ea"/>
                        <a:ea typeface="+mj-ea"/>
                      </a:endParaRPr>
                    </a:p>
                  </a:txBody>
                  <a:tcPr>
                    <a:solidFill>
                      <a:srgbClr val="FBB80D"/>
                    </a:solidFill>
                  </a:tcPr>
                </a:tc>
                <a:tc>
                  <a:txBody>
                    <a:bodyPr/>
                    <a:lstStyle/>
                    <a:p>
                      <a:pPr algn="ctr"/>
                      <a:r>
                        <a:rPr lang="en-US" altLang="zh-CN" sz="2000" dirty="0" smtClean="0">
                          <a:latin typeface="+mj-ea"/>
                          <a:ea typeface="+mj-ea"/>
                        </a:rPr>
                        <a:t> </a:t>
                      </a:r>
                      <a:r>
                        <a:rPr lang="zh-CN" altLang="en-US" sz="2000" dirty="0" smtClean="0">
                          <a:latin typeface="+mj-ea"/>
                          <a:ea typeface="+mj-ea"/>
                        </a:rPr>
                        <a:t>作用</a:t>
                      </a:r>
                      <a:endParaRPr lang="zh-CN" altLang="en-US" sz="2000" dirty="0">
                        <a:latin typeface="+mj-ea"/>
                        <a:ea typeface="+mj-ea"/>
                      </a:endParaRPr>
                    </a:p>
                  </a:txBody>
                  <a:tcPr>
                    <a:solidFill>
                      <a:srgbClr val="FBB80D"/>
                    </a:solidFill>
                  </a:tcPr>
                </a:tc>
              </a:tr>
              <a:tr h="596693">
                <a:tc>
                  <a:txBody>
                    <a:bodyPr/>
                    <a:lstStyle/>
                    <a:p>
                      <a:pPr algn="ctr"/>
                      <a:r>
                        <a:rPr lang="zh-CN" altLang="en-US" sz="2000" kern="1200" dirty="0" smtClean="0">
                          <a:solidFill>
                            <a:schemeClr val="dk1"/>
                          </a:solidFill>
                          <a:latin typeface="Calibri" panose="020F0502020204030204" pitchFamily="34" charset="0"/>
                          <a:ea typeface="宋体" panose="02010600030101010101" pitchFamily="2" charset="-122"/>
                          <a:cs typeface="+mn-cs"/>
                        </a:rPr>
                        <a:t>第一句</a:t>
                      </a:r>
                      <a:endParaRPr lang="zh-CN" altLang="en-US" sz="2000" kern="1200" dirty="0" smtClean="0">
                        <a:solidFill>
                          <a:schemeClr val="dk1"/>
                        </a:solidFill>
                        <a:latin typeface="Calibri" panose="020F0502020204030204" pitchFamily="34" charset="0"/>
                        <a:ea typeface="宋体" panose="02010600030101010101" pitchFamily="2" charset="-122"/>
                        <a:cs typeface="+mn-cs"/>
                      </a:endParaRPr>
                    </a:p>
                  </a:txBody>
                  <a:tcPr anchor="ctr">
                    <a:solidFill>
                      <a:srgbClr val="FFFF00"/>
                    </a:solidFill>
                  </a:tcPr>
                </a:tc>
                <a:tc>
                  <a:txBody>
                    <a:bodyPr/>
                    <a:lstStyle/>
                    <a:p>
                      <a:endParaRPr lang="zh-CN" altLang="en-US" dirty="0"/>
                    </a:p>
                  </a:txBody>
                  <a:tcPr>
                    <a:solidFill>
                      <a:srgbClr val="FFFF00"/>
                    </a:solidFill>
                  </a:tcPr>
                </a:tc>
              </a:tr>
              <a:tr h="596693">
                <a:tc>
                  <a:txBody>
                    <a:bodyPr/>
                    <a:lstStyle/>
                    <a:p>
                      <a:pPr algn="ctr"/>
                      <a:r>
                        <a:rPr lang="zh-CN" altLang="en-US" dirty="0" smtClean="0"/>
                        <a:t>第二句</a:t>
                      </a:r>
                      <a:endParaRPr lang="zh-CN" altLang="en-US" dirty="0"/>
                    </a:p>
                  </a:txBody>
                  <a:tcPr anchor="ctr">
                    <a:solidFill>
                      <a:srgbClr val="FFCCFF"/>
                    </a:solidFill>
                  </a:tcPr>
                </a:tc>
                <a:tc>
                  <a:txBody>
                    <a:bodyPr/>
                    <a:lstStyle/>
                    <a:p>
                      <a:endParaRPr lang="zh-CN" altLang="en-US" dirty="0"/>
                    </a:p>
                  </a:txBody>
                  <a:tcPr>
                    <a:solidFill>
                      <a:srgbClr val="FFCCFF"/>
                    </a:solidFill>
                  </a:tcPr>
                </a:tc>
              </a:tr>
              <a:tr h="689331">
                <a:tc>
                  <a:txBody>
                    <a:bodyPr/>
                    <a:lstStyle/>
                    <a:p>
                      <a:pPr algn="ctr"/>
                      <a:r>
                        <a:rPr lang="zh-CN" altLang="en-US" dirty="0" smtClean="0"/>
                        <a:t>第三句</a:t>
                      </a:r>
                      <a:endParaRPr lang="zh-CN" altLang="en-US" dirty="0"/>
                    </a:p>
                  </a:txBody>
                  <a:tcPr anchor="ctr">
                    <a:solidFill>
                      <a:srgbClr val="FFFF00"/>
                    </a:solidFill>
                  </a:tcPr>
                </a:tc>
                <a:tc>
                  <a:txBody>
                    <a:bodyPr/>
                    <a:lstStyle/>
                    <a:p>
                      <a:endParaRPr lang="zh-CN" altLang="en-US" dirty="0"/>
                    </a:p>
                  </a:txBody>
                  <a:tcPr>
                    <a:solidFill>
                      <a:srgbClr val="FFFF00"/>
                    </a:solidFill>
                  </a:tcPr>
                </a:tc>
              </a:tr>
              <a:tr h="596693">
                <a:tc>
                  <a:txBody>
                    <a:bodyPr/>
                    <a:lstStyle/>
                    <a:p>
                      <a:pPr algn="ctr"/>
                      <a:r>
                        <a:rPr lang="zh-CN" altLang="en-US" dirty="0" smtClean="0"/>
                        <a:t>第四句</a:t>
                      </a:r>
                      <a:endParaRPr lang="zh-CN" altLang="en-US" dirty="0"/>
                    </a:p>
                  </a:txBody>
                  <a:tcPr anchor="ctr">
                    <a:solidFill>
                      <a:srgbClr val="FFCCFF"/>
                    </a:solidFill>
                  </a:tcPr>
                </a:tc>
                <a:tc>
                  <a:txBody>
                    <a:bodyPr/>
                    <a:lstStyle/>
                    <a:p>
                      <a:endParaRPr lang="zh-CN" altLang="en-US" dirty="0"/>
                    </a:p>
                  </a:txBody>
                  <a:tcPr>
                    <a:solidFill>
                      <a:srgbClr val="FFCCFF"/>
                    </a:solidFill>
                  </a:tcPr>
                </a:tc>
              </a:tr>
            </a:tbl>
          </a:graphicData>
        </a:graphic>
      </p:graphicFrame>
      <p:sp>
        <p:nvSpPr>
          <p:cNvPr id="7" name="矩形 6"/>
          <p:cNvSpPr/>
          <p:nvPr/>
        </p:nvSpPr>
        <p:spPr>
          <a:xfrm>
            <a:off x="5637287" y="1528093"/>
            <a:ext cx="1723549" cy="583108"/>
          </a:xfrm>
          <a:prstGeom prst="rect">
            <a:avLst/>
          </a:prstGeom>
        </p:spPr>
        <p:txBody>
          <a:bodyPr wrap="none">
            <a:spAutoFit/>
          </a:bodyPr>
          <a:lstStyle/>
          <a:p>
            <a:pPr algn="just">
              <a:lnSpc>
                <a:spcPct val="150000"/>
              </a:lnSpc>
            </a:pPr>
            <a:r>
              <a:rPr lang="zh-CN" altLang="en-US" sz="2400" dirty="0" smtClean="0"/>
              <a:t>小调的特征</a:t>
            </a:r>
            <a:endParaRPr lang="zh-CN" altLang="en-US" sz="2400" dirty="0"/>
          </a:p>
        </p:txBody>
      </p:sp>
      <p:sp>
        <p:nvSpPr>
          <p:cNvPr id="8" name="矩形 7"/>
          <p:cNvSpPr/>
          <p:nvPr/>
        </p:nvSpPr>
        <p:spPr>
          <a:xfrm>
            <a:off x="4269135" y="2968253"/>
            <a:ext cx="7109639" cy="400110"/>
          </a:xfrm>
          <a:prstGeom prst="rect">
            <a:avLst/>
          </a:prstGeom>
        </p:spPr>
        <p:txBody>
          <a:bodyPr wrap="none">
            <a:spAutoFit/>
          </a:bodyPr>
          <a:lstStyle/>
          <a:p>
            <a:pPr algn="just"/>
            <a:r>
              <a:rPr lang="zh-CN" altLang="en-US" sz="2000" dirty="0" smtClean="0">
                <a:solidFill>
                  <a:schemeClr val="dk1"/>
                </a:solidFill>
              </a:rPr>
              <a:t>全曲的陈述句，具有开启、确定音乐基本情绪和形象的作用；</a:t>
            </a:r>
            <a:endParaRPr lang="zh-CN" altLang="en-US" sz="2000" dirty="0"/>
          </a:p>
        </p:txBody>
      </p:sp>
      <p:sp>
        <p:nvSpPr>
          <p:cNvPr id="9" name="矩形 8"/>
          <p:cNvSpPr/>
          <p:nvPr/>
        </p:nvSpPr>
        <p:spPr>
          <a:xfrm>
            <a:off x="4269135" y="3616325"/>
            <a:ext cx="6340197" cy="400110"/>
          </a:xfrm>
          <a:prstGeom prst="rect">
            <a:avLst/>
          </a:prstGeom>
        </p:spPr>
        <p:txBody>
          <a:bodyPr wrap="none">
            <a:spAutoFit/>
          </a:bodyPr>
          <a:lstStyle/>
          <a:p>
            <a:r>
              <a:rPr lang="zh-CN" altLang="en-US" sz="2000" dirty="0" smtClean="0">
                <a:solidFill>
                  <a:schemeClr val="dk1"/>
                </a:solidFill>
              </a:rPr>
              <a:t>对首句的回应，起到强化巩固前句乐思和乐旨的作用；</a:t>
            </a:r>
            <a:endParaRPr lang="zh-CN" altLang="en-US" sz="2000" dirty="0" smtClean="0">
              <a:solidFill>
                <a:schemeClr val="dk1"/>
              </a:solidFill>
            </a:endParaRPr>
          </a:p>
        </p:txBody>
      </p:sp>
      <p:sp>
        <p:nvSpPr>
          <p:cNvPr id="10" name="矩形 9"/>
          <p:cNvSpPr/>
          <p:nvPr/>
        </p:nvSpPr>
        <p:spPr>
          <a:xfrm>
            <a:off x="4197127" y="4120381"/>
            <a:ext cx="7272808" cy="707886"/>
          </a:xfrm>
          <a:prstGeom prst="rect">
            <a:avLst/>
          </a:prstGeom>
        </p:spPr>
        <p:txBody>
          <a:bodyPr wrap="square">
            <a:spAutoFit/>
          </a:bodyPr>
          <a:lstStyle/>
          <a:p>
            <a:pPr algn="just"/>
            <a:r>
              <a:rPr lang="zh-CN" altLang="en-US" sz="2000" dirty="0" smtClean="0">
                <a:solidFill>
                  <a:schemeClr val="dk1"/>
                </a:solidFill>
              </a:rPr>
              <a:t>常常引入新因素和新乐思，与前两句形成对比、反差的效果，使音乐获得一种新动力；</a:t>
            </a:r>
            <a:endParaRPr lang="zh-CN" altLang="en-US" sz="2000" dirty="0" smtClean="0">
              <a:solidFill>
                <a:schemeClr val="dk1"/>
              </a:solidFill>
            </a:endParaRPr>
          </a:p>
        </p:txBody>
      </p:sp>
      <p:sp>
        <p:nvSpPr>
          <p:cNvPr id="11" name="矩形 10"/>
          <p:cNvSpPr/>
          <p:nvPr/>
        </p:nvSpPr>
        <p:spPr>
          <a:xfrm>
            <a:off x="4269135" y="4912469"/>
            <a:ext cx="4896544" cy="400110"/>
          </a:xfrm>
          <a:prstGeom prst="rect">
            <a:avLst/>
          </a:prstGeom>
        </p:spPr>
        <p:txBody>
          <a:bodyPr wrap="square">
            <a:spAutoFit/>
          </a:bodyPr>
          <a:lstStyle/>
          <a:p>
            <a:r>
              <a:rPr lang="zh-CN" altLang="en-US" sz="2000" dirty="0" smtClean="0">
                <a:solidFill>
                  <a:schemeClr val="dk1"/>
                </a:solidFill>
              </a:rPr>
              <a:t>对前三句的总结，起到合拢、总结的作用。</a:t>
            </a:r>
            <a:endParaRPr lang="zh-CN" altLang="en-US" sz="2000" dirty="0" smtClean="0">
              <a:solidFill>
                <a:schemeClr val="dk1"/>
              </a:solidFill>
            </a:endParaRPr>
          </a:p>
        </p:txBody>
      </p:sp>
      <p:sp>
        <p:nvSpPr>
          <p:cNvPr id="12" name="矩形 11"/>
          <p:cNvSpPr/>
          <p:nvPr/>
        </p:nvSpPr>
        <p:spPr>
          <a:xfrm>
            <a:off x="3261023" y="5560541"/>
            <a:ext cx="6840760" cy="542264"/>
          </a:xfrm>
          <a:prstGeom prst="rect">
            <a:avLst/>
          </a:prstGeom>
        </p:spPr>
        <p:txBody>
          <a:bodyPr wrap="square">
            <a:spAutoFit/>
          </a:bodyPr>
          <a:lstStyle/>
          <a:p>
            <a:pPr algn="just">
              <a:lnSpc>
                <a:spcPct val="150000"/>
              </a:lnSpc>
            </a:pPr>
            <a:r>
              <a:rPr lang="zh-CN" altLang="en-US" sz="2200" dirty="0" smtClean="0">
                <a:solidFill>
                  <a:srgbClr val="FF0000"/>
                </a:solidFill>
              </a:rPr>
              <a:t>四句头的基本关系为“起、承、转、合”单乐段结构。</a:t>
            </a:r>
            <a:endParaRPr lang="zh-CN" altLang="en-US" sz="2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75712"/>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66374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096045"/>
            <a:ext cx="2339102" cy="583108"/>
          </a:xfrm>
          <a:prstGeom prst="rect">
            <a:avLst/>
          </a:prstGeom>
        </p:spPr>
        <p:txBody>
          <a:bodyPr wrap="none">
            <a:spAutoFit/>
          </a:bodyPr>
          <a:lstStyle/>
          <a:p>
            <a:pPr algn="just">
              <a:lnSpc>
                <a:spcPct val="150000"/>
              </a:lnSpc>
            </a:pPr>
            <a:r>
              <a:rPr lang="zh-CN" altLang="en-US" sz="2400" dirty="0" smtClean="0"/>
              <a:t>（一）劳动号子</a:t>
            </a:r>
            <a:endParaRPr lang="zh-CN" altLang="en-US" sz="2400" dirty="0"/>
          </a:p>
        </p:txBody>
      </p:sp>
      <p:sp>
        <p:nvSpPr>
          <p:cNvPr id="7" name="矩形 6"/>
          <p:cNvSpPr/>
          <p:nvPr/>
        </p:nvSpPr>
        <p:spPr>
          <a:xfrm>
            <a:off x="1244799" y="1816125"/>
            <a:ext cx="2159566" cy="430887"/>
          </a:xfrm>
          <a:prstGeom prst="rect">
            <a:avLst/>
          </a:prstGeom>
        </p:spPr>
        <p:txBody>
          <a:bodyPr wrap="none">
            <a:spAutoFit/>
          </a:bodyPr>
          <a:lstStyle/>
          <a:p>
            <a:pPr algn="just"/>
            <a:r>
              <a:rPr lang="en-US" altLang="zh-CN" sz="2200" dirty="0" smtClean="0">
                <a:latin typeface="+mn-ea"/>
                <a:ea typeface="+mn-ea"/>
              </a:rPr>
              <a:t>1.《</a:t>
            </a:r>
            <a:r>
              <a:rPr lang="zh-CN" altLang="en-US" sz="2200" dirty="0" smtClean="0">
                <a:latin typeface="+mn-ea"/>
                <a:ea typeface="+mn-ea"/>
              </a:rPr>
              <a:t>舂米号子</a:t>
            </a:r>
            <a:r>
              <a:rPr lang="en-US" altLang="zh-CN" sz="2200" dirty="0" smtClean="0">
                <a:latin typeface="+mn-ea"/>
                <a:ea typeface="+mn-ea"/>
              </a:rPr>
              <a:t>》</a:t>
            </a:r>
            <a:endParaRPr lang="zh-CN" altLang="en-US" sz="2200" dirty="0">
              <a:latin typeface="+mn-ea"/>
              <a:ea typeface="+mn-ea"/>
            </a:endParaRPr>
          </a:p>
        </p:txBody>
      </p:sp>
      <p:pic>
        <p:nvPicPr>
          <p:cNvPr id="8" name="图片 7" descr="舂米号子.png"/>
          <p:cNvPicPr>
            <a:picLocks noChangeAspect="1"/>
          </p:cNvPicPr>
          <p:nvPr/>
        </p:nvPicPr>
        <p:blipFill>
          <a:blip r:embed="rId1" cstate="print"/>
          <a:stretch>
            <a:fillRect/>
          </a:stretch>
        </p:blipFill>
        <p:spPr>
          <a:xfrm>
            <a:off x="5419725" y="1570355"/>
            <a:ext cx="7071995" cy="4091305"/>
          </a:xfrm>
          <a:prstGeom prst="rect">
            <a:avLst/>
          </a:prstGeom>
        </p:spPr>
      </p:pic>
      <p:sp>
        <p:nvSpPr>
          <p:cNvPr id="9" name="矩形 8"/>
          <p:cNvSpPr/>
          <p:nvPr/>
        </p:nvSpPr>
        <p:spPr>
          <a:xfrm>
            <a:off x="1172845" y="2247900"/>
            <a:ext cx="3947160" cy="2861310"/>
          </a:xfrm>
          <a:prstGeom prst="rect">
            <a:avLst/>
          </a:prstGeom>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a:t>
            </a:r>
            <a:r>
              <a:rPr lang="zh-CN" altLang="en-US" sz="2000" dirty="0" smtClean="0">
                <a:solidFill>
                  <a:srgbClr val="00B0F0"/>
                </a:solidFill>
                <a:latin typeface="楷体" panose="02010609060101010101" pitchFamily="49" charset="-122"/>
                <a:ea typeface="楷体" panose="02010609060101010101" pitchFamily="49" charset="-122"/>
              </a:rPr>
              <a:t>流行于安徽农村的农事号子，演唱形式为长领长应的和腔。歌词以劳动吆喝声作为开始和结尾，中间加入呼唤性衬词。歌曲直接明了地表达了农民们愉快劳动、多打粮食、为国家做贡献的心情。</a:t>
            </a:r>
            <a:endParaRPr lang="zh-CN" altLang="en-US" sz="2000" dirty="0">
              <a:solidFill>
                <a:srgbClr val="00B0F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240061"/>
            <a:ext cx="2723823" cy="430887"/>
          </a:xfrm>
          <a:prstGeom prst="rect">
            <a:avLst/>
          </a:prstGeom>
        </p:spPr>
        <p:txBody>
          <a:bodyPr wrap="none">
            <a:spAutoFit/>
          </a:bodyPr>
          <a:lstStyle/>
          <a:p>
            <a:pPr algn="just"/>
            <a:r>
              <a:rPr lang="en-US" altLang="zh-CN" sz="2200" dirty="0" smtClean="0">
                <a:latin typeface="+mn-ea"/>
                <a:ea typeface="+mn-ea"/>
              </a:rPr>
              <a:t>2.《</a:t>
            </a:r>
            <a:r>
              <a:rPr lang="zh-CN" altLang="en-US" sz="2200" dirty="0" smtClean="0">
                <a:latin typeface="+mn-ea"/>
                <a:ea typeface="+mn-ea"/>
              </a:rPr>
              <a:t>澧水船夫号子</a:t>
            </a:r>
            <a:r>
              <a:rPr lang="en-US" altLang="zh-CN" sz="2200" dirty="0" smtClean="0">
                <a:latin typeface="+mn-ea"/>
                <a:ea typeface="+mn-ea"/>
              </a:rPr>
              <a:t>》</a:t>
            </a:r>
            <a:endParaRPr lang="zh-CN" altLang="en-US" sz="2200" dirty="0" smtClean="0">
              <a:latin typeface="+mn-ea"/>
              <a:ea typeface="+mn-ea"/>
            </a:endParaRPr>
          </a:p>
        </p:txBody>
      </p:sp>
      <p:pic>
        <p:nvPicPr>
          <p:cNvPr id="7" name="图片 6" descr="船夫号子.png"/>
          <p:cNvPicPr>
            <a:picLocks noChangeAspect="1"/>
          </p:cNvPicPr>
          <p:nvPr/>
        </p:nvPicPr>
        <p:blipFill>
          <a:blip r:embed="rId1" cstate="print"/>
          <a:stretch>
            <a:fillRect/>
          </a:stretch>
        </p:blipFill>
        <p:spPr>
          <a:xfrm>
            <a:off x="4919345" y="1341120"/>
            <a:ext cx="7580630" cy="5005070"/>
          </a:xfrm>
          <a:prstGeom prst="rect">
            <a:avLst/>
          </a:prstGeom>
        </p:spPr>
      </p:pic>
      <p:sp>
        <p:nvSpPr>
          <p:cNvPr id="8" name="矩形 7"/>
          <p:cNvSpPr/>
          <p:nvPr/>
        </p:nvSpPr>
        <p:spPr>
          <a:xfrm>
            <a:off x="884555" y="1671955"/>
            <a:ext cx="3867150" cy="2861310"/>
          </a:xfrm>
          <a:prstGeom prst="rect">
            <a:avLst/>
          </a:prstGeom>
        </p:spPr>
        <p:txBody>
          <a:bodyPr wrap="square">
            <a:spAutoFit/>
          </a:bodyPr>
          <a:lstStyle/>
          <a:p>
            <a:pPr algn="just">
              <a:lnSpc>
                <a:spcPct val="150000"/>
              </a:lnSpc>
            </a:pPr>
            <a:r>
              <a:rPr lang="zh-CN" altLang="en-US" sz="2000" dirty="0" smtClean="0">
                <a:solidFill>
                  <a:srgbClr val="FF33CC"/>
                </a:solidFill>
                <a:latin typeface="楷体" panose="02010609060101010101" pitchFamily="49" charset="-122"/>
                <a:ea typeface="楷体" panose="02010609060101010101" pitchFamily="49" charset="-122"/>
              </a:rPr>
              <a:t>    湖南澧水船工号子之一，属于劳动号子中的海洋江河号子。歌曲演唱形式为交错叠置的和腔。歌曲生动地表现出船工们勇敢、勤劳的性格和同风浪搏斗的紧张激烈场面。</a:t>
            </a:r>
            <a:endParaRPr lang="zh-CN" altLang="en-US" sz="2000" dirty="0" smtClean="0">
              <a:solidFill>
                <a:srgbClr val="FF33CC"/>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2016224" cy="646331"/>
          </a:xfrm>
          <a:prstGeom prst="rect">
            <a:avLst/>
          </a:prstGeom>
        </p:spPr>
        <p:txBody>
          <a:bodyPr wrap="square">
            <a:spAutoFit/>
          </a:bodyPr>
          <a:lstStyle/>
          <a:p>
            <a:pPr algn="just">
              <a:lnSpc>
                <a:spcPct val="150000"/>
              </a:lnSpc>
            </a:pPr>
            <a:r>
              <a:rPr lang="zh-CN" altLang="en-US" sz="2400" dirty="0" smtClean="0"/>
              <a:t>（二）山歌</a:t>
            </a:r>
            <a:endParaRPr lang="zh-CN" altLang="en-US" sz="2400" dirty="0" smtClean="0"/>
          </a:p>
        </p:txBody>
      </p:sp>
      <p:sp>
        <p:nvSpPr>
          <p:cNvPr id="7" name="矩形 6"/>
          <p:cNvSpPr/>
          <p:nvPr/>
        </p:nvSpPr>
        <p:spPr>
          <a:xfrm>
            <a:off x="1100783" y="1744117"/>
            <a:ext cx="3005951" cy="430887"/>
          </a:xfrm>
          <a:prstGeom prst="rect">
            <a:avLst/>
          </a:prstGeom>
        </p:spPr>
        <p:txBody>
          <a:bodyPr wrap="none">
            <a:spAutoFit/>
          </a:bodyPr>
          <a:lstStyle/>
          <a:p>
            <a:pPr algn="just"/>
            <a:r>
              <a:rPr lang="en-US" altLang="zh-CN" sz="2200" dirty="0" smtClean="0">
                <a:latin typeface="+mn-ea"/>
                <a:ea typeface="+mn-ea"/>
              </a:rPr>
              <a:t>1.《</a:t>
            </a:r>
            <a:r>
              <a:rPr lang="zh-CN" altLang="en-US" sz="2200" dirty="0" smtClean="0">
                <a:latin typeface="+mn-ea"/>
                <a:ea typeface="+mn-ea"/>
              </a:rPr>
              <a:t>上去高山望平川</a:t>
            </a:r>
            <a:r>
              <a:rPr lang="en-US" altLang="zh-CN" sz="2200" dirty="0" smtClean="0">
                <a:latin typeface="+mn-ea"/>
                <a:ea typeface="+mn-ea"/>
              </a:rPr>
              <a:t>》</a:t>
            </a:r>
            <a:endParaRPr lang="zh-CN" altLang="en-US" sz="2200" dirty="0" smtClean="0">
              <a:latin typeface="+mn-ea"/>
              <a:ea typeface="+mn-ea"/>
            </a:endParaRPr>
          </a:p>
        </p:txBody>
      </p:sp>
      <p:pic>
        <p:nvPicPr>
          <p:cNvPr id="8" name="图片 7" descr="上去高山望平川.png"/>
          <p:cNvPicPr>
            <a:picLocks noChangeAspect="1"/>
          </p:cNvPicPr>
          <p:nvPr/>
        </p:nvPicPr>
        <p:blipFill>
          <a:blip r:embed="rId1" cstate="print"/>
          <a:stretch>
            <a:fillRect/>
          </a:stretch>
        </p:blipFill>
        <p:spPr>
          <a:xfrm>
            <a:off x="5383530" y="1276985"/>
            <a:ext cx="7036435" cy="4749165"/>
          </a:xfrm>
          <a:prstGeom prst="rect">
            <a:avLst/>
          </a:prstGeom>
        </p:spPr>
      </p:pic>
      <p:sp>
        <p:nvSpPr>
          <p:cNvPr id="9" name="矩形 8"/>
          <p:cNvSpPr/>
          <p:nvPr/>
        </p:nvSpPr>
        <p:spPr>
          <a:xfrm>
            <a:off x="1101090" y="2104390"/>
            <a:ext cx="3996055" cy="3784600"/>
          </a:xfrm>
          <a:prstGeom prst="rect">
            <a:avLst/>
          </a:prstGeom>
        </p:spPr>
        <p:txBody>
          <a:bodyPr wrap="square">
            <a:spAutoFit/>
          </a:bodyPr>
          <a:lstStyle/>
          <a:p>
            <a:pPr algn="just">
              <a:lnSpc>
                <a:spcPct val="150000"/>
              </a:lnSpc>
            </a:pPr>
            <a:r>
              <a:rPr lang="zh-CN" altLang="en-US" sz="2000" dirty="0" smtClean="0">
                <a:solidFill>
                  <a:srgbClr val="00B050"/>
                </a:solidFill>
                <a:latin typeface="楷体" panose="02010609060101010101" pitchFamily="49" charset="-122"/>
                <a:ea typeface="楷体" panose="02010609060101010101" pitchFamily="49" charset="-122"/>
              </a:rPr>
              <a:t>    流行于甘肃河州一带的山歌“花儿”。它的曲调属于“河州令”，是花儿中流行最广、影响最大、最具有代表性的曲调之一，用第一句歌词做歌名。歌曲展现了我国西北高原的宽广、雄伟，表现了当地人民对家乡风貌的深切感受与眷恋之情。</a:t>
            </a:r>
            <a:endParaRPr lang="zh-CN" altLang="en-US" sz="2000" dirty="0" smtClean="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2159566" cy="430887"/>
          </a:xfrm>
          <a:prstGeom prst="rect">
            <a:avLst/>
          </a:prstGeom>
        </p:spPr>
        <p:txBody>
          <a:bodyPr wrap="none">
            <a:spAutoFit/>
          </a:bodyPr>
          <a:lstStyle/>
          <a:p>
            <a:pPr algn="just"/>
            <a:r>
              <a:rPr lang="en-US" altLang="zh-CN" sz="2200" dirty="0" smtClean="0">
                <a:latin typeface="+mn-ea"/>
                <a:ea typeface="+mn-ea"/>
              </a:rPr>
              <a:t>2.《</a:t>
            </a:r>
            <a:r>
              <a:rPr lang="zh-CN" altLang="en-US" sz="2200" dirty="0" smtClean="0">
                <a:latin typeface="+mn-ea"/>
                <a:ea typeface="+mn-ea"/>
              </a:rPr>
              <a:t>小河淌水</a:t>
            </a:r>
            <a:r>
              <a:rPr lang="en-US" altLang="zh-CN" sz="2200" dirty="0" smtClean="0">
                <a:latin typeface="+mn-ea"/>
                <a:ea typeface="+mn-ea"/>
              </a:rPr>
              <a:t>》</a:t>
            </a:r>
            <a:endParaRPr lang="zh-CN" altLang="en-US" sz="2200" dirty="0" smtClean="0">
              <a:latin typeface="+mn-ea"/>
              <a:ea typeface="+mn-ea"/>
            </a:endParaRPr>
          </a:p>
        </p:txBody>
      </p:sp>
      <p:pic>
        <p:nvPicPr>
          <p:cNvPr id="7" name="图片 6" descr="小河淌水.png"/>
          <p:cNvPicPr>
            <a:picLocks noChangeAspect="1"/>
          </p:cNvPicPr>
          <p:nvPr/>
        </p:nvPicPr>
        <p:blipFill>
          <a:blip r:embed="rId1" cstate="print"/>
          <a:stretch>
            <a:fillRect/>
          </a:stretch>
        </p:blipFill>
        <p:spPr>
          <a:xfrm>
            <a:off x="4678045" y="1167130"/>
            <a:ext cx="7770495" cy="4994910"/>
          </a:xfrm>
          <a:prstGeom prst="rect">
            <a:avLst/>
          </a:prstGeom>
        </p:spPr>
      </p:pic>
      <p:sp>
        <p:nvSpPr>
          <p:cNvPr id="8" name="矩形 7"/>
          <p:cNvSpPr/>
          <p:nvPr/>
        </p:nvSpPr>
        <p:spPr>
          <a:xfrm>
            <a:off x="884555" y="1598930"/>
            <a:ext cx="3433445" cy="3322955"/>
          </a:xfrm>
          <a:prstGeom prst="rect">
            <a:avLst/>
          </a:prstGeom>
        </p:spPr>
        <p:txBody>
          <a:bodyPr wrap="square">
            <a:spAutoFit/>
          </a:bodyPr>
          <a:lstStyle/>
          <a:p>
            <a:pPr algn="just">
              <a:lnSpc>
                <a:spcPct val="150000"/>
              </a:lnSpc>
            </a:pPr>
            <a:r>
              <a:rPr lang="zh-CN" altLang="en-US" sz="2000" dirty="0" smtClean="0">
                <a:solidFill>
                  <a:srgbClr val="00B050"/>
                </a:solidFill>
                <a:latin typeface="楷体" panose="02010609060101010101" pitchFamily="49" charset="-122"/>
                <a:ea typeface="楷体" panose="02010609060101010101" pitchFamily="49" charset="-122"/>
              </a:rPr>
              <a:t>    </a:t>
            </a:r>
            <a:r>
              <a:rPr lang="zh-CN" altLang="en-US" sz="2000" dirty="0" smtClean="0">
                <a:solidFill>
                  <a:srgbClr val="CC99FF"/>
                </a:solidFill>
                <a:latin typeface="楷体" panose="02010609060101010101" pitchFamily="49" charset="-122"/>
                <a:ea typeface="楷体" panose="02010609060101010101" pitchFamily="49" charset="-122"/>
              </a:rPr>
              <a:t>云南弥渡山歌，是平腔山歌的一种。这是一首借景抒情的情歌，表现出浓浓的乡土风情和沁人心脾的深远意境。这首山歌的演唱形式最初是独唱，后发展为对唱等其他演唱形式。</a:t>
            </a:r>
            <a:endParaRPr lang="zh-CN" altLang="en-US" sz="2000" dirty="0" smtClean="0">
              <a:solidFill>
                <a:srgbClr val="CC99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44746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877437" cy="430887"/>
          </a:xfrm>
          <a:prstGeom prst="rect">
            <a:avLst/>
          </a:prstGeom>
        </p:spPr>
        <p:txBody>
          <a:bodyPr wrap="none">
            <a:spAutoFit/>
          </a:bodyPr>
          <a:lstStyle/>
          <a:p>
            <a:pPr algn="just"/>
            <a:r>
              <a:rPr lang="en-US" altLang="zh-CN" sz="2200" dirty="0" smtClean="0">
                <a:latin typeface="+mn-ea"/>
                <a:ea typeface="+mn-ea"/>
              </a:rPr>
              <a:t>3.《</a:t>
            </a:r>
            <a:r>
              <a:rPr lang="zh-CN" altLang="en-US" sz="2200" dirty="0" smtClean="0">
                <a:latin typeface="+mn-ea"/>
                <a:ea typeface="+mn-ea"/>
              </a:rPr>
              <a:t>蓝花花</a:t>
            </a:r>
            <a:r>
              <a:rPr lang="en-US" altLang="zh-CN" sz="2200" dirty="0" smtClean="0">
                <a:latin typeface="+mn-ea"/>
                <a:ea typeface="+mn-ea"/>
              </a:rPr>
              <a:t>》</a:t>
            </a:r>
            <a:endParaRPr lang="zh-CN" altLang="en-US" sz="2200" dirty="0" smtClean="0">
              <a:latin typeface="+mn-ea"/>
              <a:ea typeface="+mn-ea"/>
            </a:endParaRPr>
          </a:p>
        </p:txBody>
      </p:sp>
      <p:pic>
        <p:nvPicPr>
          <p:cNvPr id="7" name="图片 6" descr="兰花花.png"/>
          <p:cNvPicPr>
            <a:picLocks noChangeAspect="1"/>
          </p:cNvPicPr>
          <p:nvPr/>
        </p:nvPicPr>
        <p:blipFill>
          <a:blip r:embed="rId1" cstate="print"/>
          <a:stretch>
            <a:fillRect/>
          </a:stretch>
        </p:blipFill>
        <p:spPr>
          <a:xfrm>
            <a:off x="4884420" y="1374140"/>
            <a:ext cx="7541895" cy="4782820"/>
          </a:xfrm>
          <a:prstGeom prst="rect">
            <a:avLst/>
          </a:prstGeom>
        </p:spPr>
      </p:pic>
      <p:sp>
        <p:nvSpPr>
          <p:cNvPr id="8" name="矩形 7"/>
          <p:cNvSpPr/>
          <p:nvPr/>
        </p:nvSpPr>
        <p:spPr>
          <a:xfrm>
            <a:off x="741045" y="1671955"/>
            <a:ext cx="3648710" cy="3322955"/>
          </a:xfrm>
          <a:prstGeom prst="rect">
            <a:avLst/>
          </a:prstGeom>
        </p:spPr>
        <p:txBody>
          <a:bodyPr wrap="square">
            <a:spAutoFit/>
          </a:bodyPr>
          <a:lstStyle/>
          <a:p>
            <a:pPr algn="just">
              <a:lnSpc>
                <a:spcPct val="150000"/>
              </a:lnSpc>
            </a:pPr>
            <a:r>
              <a:rPr lang="zh-CN" altLang="en-US" sz="2000" dirty="0" smtClean="0">
                <a:solidFill>
                  <a:srgbClr val="7030A0"/>
                </a:solidFill>
                <a:latin typeface="楷体" panose="02010609060101010101" pitchFamily="49" charset="-122"/>
                <a:ea typeface="楷体" panose="02010609060101010101" pitchFamily="49" charset="-122"/>
              </a:rPr>
              <a:t>    是陕北“信天游”的代表曲目之一，它以淳朴生动、犀利有力的语言，热情歌颂了一位封建时代的叛逆女性</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蓝花花。这首歌用叙事的手法，用分节歌的形式，表达了对主人公深切的同情。</a:t>
            </a:r>
            <a:endParaRPr lang="zh-CN" altLang="en-US" sz="2000" dirty="0" smtClean="0">
              <a:solidFill>
                <a:srgbClr val="7030A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1944216" cy="646331"/>
          </a:xfrm>
          <a:prstGeom prst="rect">
            <a:avLst/>
          </a:prstGeom>
        </p:spPr>
        <p:txBody>
          <a:bodyPr wrap="square">
            <a:spAutoFit/>
          </a:bodyPr>
          <a:lstStyle/>
          <a:p>
            <a:pPr algn="just">
              <a:lnSpc>
                <a:spcPct val="150000"/>
              </a:lnSpc>
            </a:pPr>
            <a:r>
              <a:rPr lang="zh-CN" altLang="en-US" sz="2400" dirty="0" smtClean="0"/>
              <a:t>（三）小调</a:t>
            </a:r>
            <a:endParaRPr lang="zh-CN" altLang="en-US" sz="2400" dirty="0" smtClean="0"/>
          </a:p>
        </p:txBody>
      </p:sp>
      <p:sp>
        <p:nvSpPr>
          <p:cNvPr id="7" name="矩形 6"/>
          <p:cNvSpPr/>
          <p:nvPr/>
        </p:nvSpPr>
        <p:spPr>
          <a:xfrm>
            <a:off x="1100783" y="1816125"/>
            <a:ext cx="1877437" cy="430887"/>
          </a:xfrm>
          <a:prstGeom prst="rect">
            <a:avLst/>
          </a:prstGeom>
        </p:spPr>
        <p:txBody>
          <a:bodyPr wrap="none">
            <a:spAutoFit/>
          </a:bodyPr>
          <a:lstStyle/>
          <a:p>
            <a:pPr algn="just"/>
            <a:r>
              <a:rPr lang="en-US" altLang="zh-CN" sz="2200" dirty="0" smtClean="0">
                <a:latin typeface="+mn-ea"/>
                <a:ea typeface="+mn-ea"/>
              </a:rPr>
              <a:t>1.《</a:t>
            </a:r>
            <a:r>
              <a:rPr lang="zh-CN" altLang="en-US" sz="2200" dirty="0" smtClean="0">
                <a:latin typeface="+mn-ea"/>
                <a:ea typeface="+mn-ea"/>
              </a:rPr>
              <a:t>茉莉花</a:t>
            </a:r>
            <a:r>
              <a:rPr lang="en-US" altLang="zh-CN" sz="2200" dirty="0" smtClean="0">
                <a:latin typeface="+mn-ea"/>
                <a:ea typeface="+mn-ea"/>
              </a:rPr>
              <a:t>》</a:t>
            </a:r>
            <a:endParaRPr lang="zh-CN" altLang="en-US" sz="2200" dirty="0" smtClean="0">
              <a:latin typeface="+mn-ea"/>
              <a:ea typeface="+mn-ea"/>
            </a:endParaRPr>
          </a:p>
        </p:txBody>
      </p:sp>
      <p:pic>
        <p:nvPicPr>
          <p:cNvPr id="8" name="图片 7" descr="茉莉花.png"/>
          <p:cNvPicPr>
            <a:picLocks noChangeAspect="1"/>
          </p:cNvPicPr>
          <p:nvPr/>
        </p:nvPicPr>
        <p:blipFill>
          <a:blip r:embed="rId1" cstate="print"/>
          <a:stretch>
            <a:fillRect/>
          </a:stretch>
        </p:blipFill>
        <p:spPr>
          <a:xfrm>
            <a:off x="5853311" y="2824237"/>
            <a:ext cx="6341910" cy="3600400"/>
          </a:xfrm>
          <a:prstGeom prst="rect">
            <a:avLst/>
          </a:prstGeom>
        </p:spPr>
      </p:pic>
      <p:sp>
        <p:nvSpPr>
          <p:cNvPr id="9" name="矩形 8"/>
          <p:cNvSpPr/>
          <p:nvPr/>
        </p:nvSpPr>
        <p:spPr>
          <a:xfrm>
            <a:off x="1244799" y="2320181"/>
            <a:ext cx="4464496" cy="4708981"/>
          </a:xfrm>
          <a:prstGeom prst="rect">
            <a:avLst/>
          </a:prstGeom>
        </p:spPr>
        <p:txBody>
          <a:bodyPr wrap="square">
            <a:spAutoFit/>
          </a:bodyPr>
          <a:lstStyle/>
          <a:p>
            <a:pPr algn="just">
              <a:lnSpc>
                <a:spcPct val="150000"/>
              </a:lnSpc>
            </a:pPr>
            <a:r>
              <a:rPr lang="en-US" altLang="zh-CN" sz="2000" dirty="0" smtClean="0">
                <a:solidFill>
                  <a:srgbClr val="7030A0"/>
                </a:solidFill>
                <a:latin typeface="楷体" panose="02010609060101010101" pitchFamily="49" charset="-122"/>
                <a:ea typeface="楷体" panose="02010609060101010101" pitchFamily="49" charset="-122"/>
              </a:rPr>
              <a:t>    《</a:t>
            </a:r>
            <a:r>
              <a:rPr lang="zh-CN" altLang="en-US" sz="2000" dirty="0" smtClean="0">
                <a:solidFill>
                  <a:srgbClr val="7030A0"/>
                </a:solidFill>
                <a:latin typeface="楷体" panose="02010609060101010101" pitchFamily="49" charset="-122"/>
                <a:ea typeface="楷体" panose="02010609060101010101" pitchFamily="49" charset="-122"/>
              </a:rPr>
              <a:t>茉莉花</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又名“鲜花调”，是清代以来在我国广大城乡十分流行的小曲。北方的</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茉莉花</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讲的是</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西厢记</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中张生与崔莺莺的故事。但影响最大的是江浙一带的</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茉莉花</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，它是最早传到国外的一首中国民歌，意大利作曲家普契尼将</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茉莉花</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用于其著名的以中国故事为题材的歌剧</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图兰朵</a:t>
            </a:r>
            <a:r>
              <a:rPr lang="en-US" altLang="zh-CN" sz="2000" dirty="0" smtClean="0">
                <a:solidFill>
                  <a:srgbClr val="7030A0"/>
                </a:solidFill>
                <a:latin typeface="楷体" panose="02010609060101010101" pitchFamily="49" charset="-122"/>
                <a:ea typeface="楷体" panose="02010609060101010101" pitchFamily="49" charset="-122"/>
              </a:rPr>
              <a:t>》</a:t>
            </a:r>
            <a:r>
              <a:rPr lang="zh-CN" altLang="en-US" sz="2000" dirty="0" smtClean="0">
                <a:solidFill>
                  <a:srgbClr val="7030A0"/>
                </a:solidFill>
                <a:latin typeface="楷体" panose="02010609060101010101" pitchFamily="49" charset="-122"/>
                <a:ea typeface="楷体" panose="02010609060101010101" pitchFamily="49" charset="-122"/>
              </a:rPr>
              <a:t>中，使该曲作为代表性的中国民间歌曲登上世界歌剧舞台。</a:t>
            </a:r>
            <a:endParaRPr lang="zh-CN" altLang="en-US" sz="2000" dirty="0" smtClean="0">
              <a:solidFill>
                <a:srgbClr val="7030A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44746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240061"/>
            <a:ext cx="2441694" cy="430887"/>
          </a:xfrm>
          <a:prstGeom prst="rect">
            <a:avLst/>
          </a:prstGeom>
        </p:spPr>
        <p:txBody>
          <a:bodyPr wrap="none">
            <a:spAutoFit/>
          </a:bodyPr>
          <a:lstStyle/>
          <a:p>
            <a:pPr algn="just"/>
            <a:r>
              <a:rPr lang="en-US" altLang="zh-CN" sz="2200" dirty="0" smtClean="0">
                <a:latin typeface="+mn-ea"/>
                <a:ea typeface="+mn-ea"/>
              </a:rPr>
              <a:t>2.《</a:t>
            </a:r>
            <a:r>
              <a:rPr lang="zh-CN" altLang="en-US" sz="2200" dirty="0" smtClean="0">
                <a:latin typeface="+mn-ea"/>
                <a:ea typeface="+mn-ea"/>
              </a:rPr>
              <a:t>沂蒙山小调</a:t>
            </a:r>
            <a:r>
              <a:rPr lang="en-US" altLang="zh-CN" sz="2200" dirty="0" smtClean="0">
                <a:latin typeface="+mn-ea"/>
                <a:ea typeface="+mn-ea"/>
              </a:rPr>
              <a:t>》</a:t>
            </a:r>
            <a:endParaRPr lang="zh-CN" altLang="en-US" sz="2200" dirty="0" smtClean="0">
              <a:latin typeface="+mn-ea"/>
              <a:ea typeface="+mn-ea"/>
            </a:endParaRPr>
          </a:p>
        </p:txBody>
      </p:sp>
      <p:pic>
        <p:nvPicPr>
          <p:cNvPr id="7" name="图片 6" descr="沂蒙山小调.png"/>
          <p:cNvPicPr>
            <a:picLocks noChangeAspect="1"/>
          </p:cNvPicPr>
          <p:nvPr/>
        </p:nvPicPr>
        <p:blipFill>
          <a:blip r:embed="rId1" cstate="print"/>
          <a:stretch>
            <a:fillRect/>
          </a:stretch>
        </p:blipFill>
        <p:spPr>
          <a:xfrm>
            <a:off x="4980305" y="1470025"/>
            <a:ext cx="7209790" cy="4675505"/>
          </a:xfrm>
          <a:prstGeom prst="rect">
            <a:avLst/>
          </a:prstGeom>
        </p:spPr>
      </p:pic>
      <p:sp>
        <p:nvSpPr>
          <p:cNvPr id="8" name="矩形 7"/>
          <p:cNvSpPr/>
          <p:nvPr/>
        </p:nvSpPr>
        <p:spPr>
          <a:xfrm>
            <a:off x="1028700" y="1600200"/>
            <a:ext cx="3361055" cy="3322955"/>
          </a:xfrm>
          <a:prstGeom prst="rect">
            <a:avLst/>
          </a:prstGeom>
        </p:spPr>
        <p:txBody>
          <a:bodyPr wrap="square">
            <a:spAutoFit/>
          </a:bodyPr>
          <a:lstStyle/>
          <a:p>
            <a:pPr algn="just">
              <a:lnSpc>
                <a:spcPct val="150000"/>
              </a:lnSpc>
            </a:pPr>
            <a:r>
              <a:rPr lang="en-US" altLang="zh-CN" sz="2000" dirty="0" smtClean="0">
                <a:solidFill>
                  <a:srgbClr val="7030A0"/>
                </a:solidFill>
                <a:latin typeface="楷体" panose="02010609060101010101" pitchFamily="49" charset="-122"/>
                <a:ea typeface="楷体" panose="02010609060101010101" pitchFamily="49" charset="-122"/>
              </a:rPr>
              <a:t>   </a:t>
            </a:r>
            <a:r>
              <a:rPr lang="en-US" altLang="zh-CN" sz="2000" dirty="0" smtClean="0">
                <a:solidFill>
                  <a:srgbClr val="FF0000"/>
                </a:solidFill>
                <a:latin typeface="楷体" panose="02010609060101010101" pitchFamily="49" charset="-122"/>
                <a:ea typeface="楷体" panose="02010609060101010101" pitchFamily="49" charset="-122"/>
              </a:rPr>
              <a:t> 《</a:t>
            </a:r>
            <a:r>
              <a:rPr lang="zh-CN" altLang="en-US" sz="2000" dirty="0" smtClean="0">
                <a:solidFill>
                  <a:srgbClr val="FF0000"/>
                </a:solidFill>
                <a:latin typeface="楷体" panose="02010609060101010101" pitchFamily="49" charset="-122"/>
                <a:ea typeface="楷体" panose="02010609060101010101" pitchFamily="49" charset="-122"/>
              </a:rPr>
              <a:t>沂蒙山小调</a:t>
            </a:r>
            <a:r>
              <a:rPr lang="en-US" altLang="zh-CN" sz="2000" dirty="0" smtClean="0">
                <a:solidFill>
                  <a:srgbClr val="FF0000"/>
                </a:solidFill>
                <a:latin typeface="楷体" panose="02010609060101010101" pitchFamily="49" charset="-122"/>
                <a:ea typeface="楷体" panose="02010609060101010101" pitchFamily="49" charset="-122"/>
              </a:rPr>
              <a:t>》</a:t>
            </a:r>
            <a:r>
              <a:rPr lang="zh-CN" altLang="en-US" sz="2000" dirty="0" smtClean="0">
                <a:solidFill>
                  <a:srgbClr val="FF0000"/>
                </a:solidFill>
                <a:latin typeface="楷体" panose="02010609060101010101" pitchFamily="49" charset="-122"/>
                <a:ea typeface="楷体" panose="02010609060101010101" pitchFamily="49" charset="-122"/>
              </a:rPr>
              <a:t>原是一首地方小调，主要流传于山东临沂地区，现已成为一首家喻户晓、流传极广的山东经典民歌。曲调豪放嘹亮，旋律优美，表现了鲁南人民憨厚朴实的性格。</a:t>
            </a:r>
            <a:endParaRPr lang="zh-CN" altLang="en-US" sz="2000"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096045"/>
            <a:ext cx="1877437" cy="430887"/>
          </a:xfrm>
          <a:prstGeom prst="rect">
            <a:avLst/>
          </a:prstGeom>
        </p:spPr>
        <p:txBody>
          <a:bodyPr wrap="none">
            <a:spAutoFit/>
          </a:bodyPr>
          <a:lstStyle/>
          <a:p>
            <a:pPr algn="just"/>
            <a:r>
              <a:rPr lang="en-US" altLang="zh-CN" sz="2200" dirty="0" smtClean="0">
                <a:latin typeface="+mn-ea"/>
                <a:ea typeface="+mn-ea"/>
              </a:rPr>
              <a:t>3.《</a:t>
            </a:r>
            <a:r>
              <a:rPr lang="zh-CN" altLang="en-US" sz="2200" dirty="0" smtClean="0">
                <a:latin typeface="+mn-ea"/>
                <a:ea typeface="+mn-ea"/>
              </a:rPr>
              <a:t>小白菜</a:t>
            </a:r>
            <a:r>
              <a:rPr lang="en-US" altLang="zh-CN" sz="2200" dirty="0" smtClean="0">
                <a:latin typeface="+mn-ea"/>
                <a:ea typeface="+mn-ea"/>
              </a:rPr>
              <a:t>》</a:t>
            </a:r>
            <a:endParaRPr lang="zh-CN" altLang="en-US" sz="2200" dirty="0" smtClean="0">
              <a:latin typeface="+mn-ea"/>
              <a:ea typeface="+mn-ea"/>
            </a:endParaRPr>
          </a:p>
        </p:txBody>
      </p:sp>
      <p:pic>
        <p:nvPicPr>
          <p:cNvPr id="7" name="图片 6" descr="小白菜.png"/>
          <p:cNvPicPr>
            <a:picLocks noChangeAspect="1"/>
          </p:cNvPicPr>
          <p:nvPr/>
        </p:nvPicPr>
        <p:blipFill>
          <a:blip r:embed="rId1" cstate="print"/>
          <a:stretch>
            <a:fillRect/>
          </a:stretch>
        </p:blipFill>
        <p:spPr>
          <a:xfrm>
            <a:off x="1172791" y="2680221"/>
            <a:ext cx="8458338" cy="3927508"/>
          </a:xfrm>
          <a:prstGeom prst="rect">
            <a:avLst/>
          </a:prstGeom>
        </p:spPr>
      </p:pic>
      <p:sp>
        <p:nvSpPr>
          <p:cNvPr id="8" name="矩形 7"/>
          <p:cNvSpPr/>
          <p:nvPr/>
        </p:nvSpPr>
        <p:spPr>
          <a:xfrm>
            <a:off x="1028775" y="1600101"/>
            <a:ext cx="11017224" cy="1015663"/>
          </a:xfrm>
          <a:prstGeom prst="rect">
            <a:avLst/>
          </a:prstGeom>
        </p:spPr>
        <p:txBody>
          <a:bodyPr wrap="square">
            <a:spAutoFit/>
          </a:bodyPr>
          <a:lstStyle/>
          <a:p>
            <a:pPr algn="just">
              <a:lnSpc>
                <a:spcPct val="150000"/>
              </a:lnSpc>
            </a:pPr>
            <a:r>
              <a:rPr lang="en-US" altLang="zh-CN" sz="2000" dirty="0" smtClean="0">
                <a:solidFill>
                  <a:srgbClr val="ED1C24"/>
                </a:solidFill>
                <a:latin typeface="楷体" panose="02010609060101010101" pitchFamily="49" charset="-122"/>
                <a:ea typeface="楷体" panose="02010609060101010101" pitchFamily="49" charset="-122"/>
              </a:rPr>
              <a:t>    《</a:t>
            </a:r>
            <a:r>
              <a:rPr lang="zh-CN" altLang="en-US" sz="2000" dirty="0" smtClean="0">
                <a:solidFill>
                  <a:srgbClr val="ED1C24"/>
                </a:solidFill>
                <a:latin typeface="楷体" panose="02010609060101010101" pitchFamily="49" charset="-122"/>
                <a:ea typeface="楷体" panose="02010609060101010101" pitchFamily="49" charset="-122"/>
              </a:rPr>
              <a:t>小白菜</a:t>
            </a:r>
            <a:r>
              <a:rPr lang="en-US" altLang="zh-CN" sz="2000" dirty="0" smtClean="0">
                <a:solidFill>
                  <a:srgbClr val="ED1C24"/>
                </a:solidFill>
                <a:latin typeface="楷体" panose="02010609060101010101" pitchFamily="49" charset="-122"/>
                <a:ea typeface="楷体" panose="02010609060101010101" pitchFamily="49" charset="-122"/>
              </a:rPr>
              <a:t>》</a:t>
            </a:r>
            <a:r>
              <a:rPr lang="zh-CN" altLang="en-US" sz="2000" dirty="0" smtClean="0">
                <a:solidFill>
                  <a:srgbClr val="ED1C24"/>
                </a:solidFill>
                <a:latin typeface="楷体" panose="02010609060101010101" pitchFamily="49" charset="-122"/>
                <a:ea typeface="楷体" panose="02010609060101010101" pitchFamily="49" charset="-122"/>
              </a:rPr>
              <a:t>是一首河北民间小调，在华北一带流传很广。歌曲叙述了一个失去母亲的小女孩受到继母的虐待，得不到丝毫温暖的悲惨身世，表达了她孤独悲哀的心情。</a:t>
            </a:r>
            <a:endParaRPr lang="zh-CN" altLang="en-US" sz="2000" dirty="0" smtClean="0">
              <a:solidFill>
                <a:srgbClr val="ED1C24"/>
              </a:solidFill>
              <a:latin typeface="楷体" panose="02010609060101010101" pitchFamily="49" charset="-122"/>
              <a:ea typeface="楷体" panose="02010609060101010101" pitchFamily="49" charset="-122"/>
            </a:endParaRPr>
          </a:p>
        </p:txBody>
      </p:sp>
      <p:sp>
        <p:nvSpPr>
          <p:cNvPr id="9" name="矩形 8"/>
          <p:cNvSpPr/>
          <p:nvPr/>
        </p:nvSpPr>
        <p:spPr>
          <a:xfrm>
            <a:off x="9669780" y="3256280"/>
            <a:ext cx="2759710" cy="2399665"/>
          </a:xfrm>
          <a:prstGeom prst="rect">
            <a:avLst/>
          </a:prstGeom>
        </p:spPr>
        <p:txBody>
          <a:bodyPr wrap="square">
            <a:spAutoFit/>
          </a:bodyPr>
          <a:lstStyle/>
          <a:p>
            <a:pPr algn="just">
              <a:lnSpc>
                <a:spcPct val="150000"/>
              </a:lnSpc>
            </a:pPr>
            <a:r>
              <a:rPr lang="zh-CN" altLang="en-US" sz="2000" dirty="0" smtClean="0">
                <a:solidFill>
                  <a:srgbClr val="ED1C24"/>
                </a:solidFill>
                <a:latin typeface="楷体" panose="02010609060101010101" pitchFamily="49" charset="-122"/>
                <a:ea typeface="楷体" panose="02010609060101010101" pitchFamily="49" charset="-122"/>
              </a:rPr>
              <a:t>    歌曲结构短小，音调口语化，歌词简朴生动，旋律逐级下行，具有催人泪下的艺术效果，是典型的哀叹式音调。</a:t>
            </a:r>
            <a:endParaRPr lang="zh-CN" altLang="en-US" sz="2000" dirty="0" smtClean="0">
              <a:solidFill>
                <a:srgbClr val="ED1C24"/>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44746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74827" y="1168053"/>
            <a:ext cx="1877437" cy="430887"/>
          </a:xfrm>
          <a:prstGeom prst="rect">
            <a:avLst/>
          </a:prstGeom>
        </p:spPr>
        <p:txBody>
          <a:bodyPr wrap="none">
            <a:spAutoFit/>
          </a:bodyPr>
          <a:lstStyle/>
          <a:p>
            <a:pPr algn="just"/>
            <a:r>
              <a:rPr lang="en-US" altLang="zh-CN" sz="2200" dirty="0" smtClean="0">
                <a:latin typeface="+mn-ea"/>
                <a:ea typeface="+mn-ea"/>
              </a:rPr>
              <a:t>4.《</a:t>
            </a:r>
            <a:r>
              <a:rPr lang="zh-CN" altLang="en-US" sz="2200" dirty="0" smtClean="0">
                <a:latin typeface="+mn-ea"/>
                <a:ea typeface="+mn-ea"/>
              </a:rPr>
              <a:t>小拜年</a:t>
            </a:r>
            <a:r>
              <a:rPr lang="en-US" altLang="zh-CN" sz="2200" dirty="0" smtClean="0">
                <a:latin typeface="+mn-ea"/>
                <a:ea typeface="+mn-ea"/>
              </a:rPr>
              <a:t>》</a:t>
            </a:r>
            <a:endParaRPr lang="zh-CN" altLang="en-US" sz="2200" dirty="0" smtClean="0">
              <a:latin typeface="+mn-ea"/>
              <a:ea typeface="+mn-ea"/>
            </a:endParaRPr>
          </a:p>
        </p:txBody>
      </p:sp>
      <p:pic>
        <p:nvPicPr>
          <p:cNvPr id="7" name="图片 6" descr="小拜年.png"/>
          <p:cNvPicPr>
            <a:picLocks noChangeAspect="1"/>
          </p:cNvPicPr>
          <p:nvPr/>
        </p:nvPicPr>
        <p:blipFill>
          <a:blip r:embed="rId1" cstate="print"/>
          <a:stretch>
            <a:fillRect/>
          </a:stretch>
        </p:blipFill>
        <p:spPr>
          <a:xfrm>
            <a:off x="4989215" y="2680221"/>
            <a:ext cx="6696744" cy="4054741"/>
          </a:xfrm>
          <a:prstGeom prst="rect">
            <a:avLst/>
          </a:prstGeom>
        </p:spPr>
      </p:pic>
      <p:sp>
        <p:nvSpPr>
          <p:cNvPr id="8" name="矩形 7"/>
          <p:cNvSpPr/>
          <p:nvPr/>
        </p:nvSpPr>
        <p:spPr>
          <a:xfrm>
            <a:off x="884759" y="1672109"/>
            <a:ext cx="11089232" cy="943528"/>
          </a:xfrm>
          <a:prstGeom prst="rect">
            <a:avLst/>
          </a:prstGeom>
        </p:spPr>
        <p:txBody>
          <a:bodyPr wrap="square">
            <a:spAutoFit/>
          </a:bodyPr>
          <a:lstStyle/>
          <a:p>
            <a:pPr algn="just">
              <a:lnSpc>
                <a:spcPct val="150000"/>
              </a:lnSpc>
            </a:pPr>
            <a:r>
              <a:rPr lang="en-US" altLang="zh-CN" sz="2000" dirty="0" smtClean="0">
                <a:solidFill>
                  <a:srgbClr val="ED1C24"/>
                </a:solidFill>
                <a:latin typeface="楷体" panose="02010609060101010101" pitchFamily="49" charset="-122"/>
                <a:ea typeface="楷体" panose="02010609060101010101" pitchFamily="49" charset="-122"/>
              </a:rPr>
              <a:t>    </a:t>
            </a:r>
            <a:r>
              <a:rPr lang="en-US" altLang="zh-CN" sz="2000" dirty="0" smtClean="0">
                <a:solidFill>
                  <a:srgbClr val="0070C0"/>
                </a:solidFill>
                <a:latin typeface="楷体" panose="02010609060101010101" pitchFamily="49" charset="-122"/>
                <a:ea typeface="楷体" panose="02010609060101010101" pitchFamily="49" charset="-122"/>
              </a:rPr>
              <a:t>《</a:t>
            </a:r>
            <a:r>
              <a:rPr lang="zh-CN" altLang="en-US" sz="2000" dirty="0" smtClean="0">
                <a:solidFill>
                  <a:srgbClr val="0070C0"/>
                </a:solidFill>
                <a:latin typeface="楷体" panose="02010609060101010101" pitchFamily="49" charset="-122"/>
                <a:ea typeface="楷体" panose="02010609060101010101" pitchFamily="49" charset="-122"/>
              </a:rPr>
              <a:t>小拜年</a:t>
            </a:r>
            <a:r>
              <a:rPr lang="en-US" altLang="zh-CN" sz="2000" dirty="0" smtClean="0">
                <a:solidFill>
                  <a:srgbClr val="0070C0"/>
                </a:solidFill>
                <a:latin typeface="楷体" panose="02010609060101010101" pitchFamily="49" charset="-122"/>
                <a:ea typeface="楷体" panose="02010609060101010101" pitchFamily="49" charset="-122"/>
              </a:rPr>
              <a:t>》</a:t>
            </a:r>
            <a:r>
              <a:rPr lang="zh-CN" altLang="en-US" sz="2000" dirty="0" smtClean="0">
                <a:solidFill>
                  <a:srgbClr val="0070C0"/>
                </a:solidFill>
                <a:latin typeface="楷体" panose="02010609060101010101" pitchFamily="49" charset="-122"/>
                <a:ea typeface="楷体" panose="02010609060101010101" pitchFamily="49" charset="-122"/>
              </a:rPr>
              <a:t>是东北辽宁营口的小调民歌。曲调来自东北的“二人转”，属于正式节目表演前起垫场作用的“小帽”，与西方戏剧中的序曲类似。</a:t>
            </a:r>
            <a:endParaRPr lang="zh-CN" altLang="en-US" sz="2000" dirty="0" smtClean="0">
              <a:solidFill>
                <a:srgbClr val="0070C0"/>
              </a:solidFill>
              <a:latin typeface="楷体" panose="02010609060101010101" pitchFamily="49" charset="-122"/>
              <a:ea typeface="楷体" panose="02010609060101010101" pitchFamily="49" charset="-122"/>
            </a:endParaRPr>
          </a:p>
        </p:txBody>
      </p:sp>
      <p:sp>
        <p:nvSpPr>
          <p:cNvPr id="9" name="矩形 8"/>
          <p:cNvSpPr/>
          <p:nvPr/>
        </p:nvSpPr>
        <p:spPr>
          <a:xfrm>
            <a:off x="1532831" y="3256285"/>
            <a:ext cx="2664296" cy="2862322"/>
          </a:xfrm>
          <a:prstGeom prst="rect">
            <a:avLst/>
          </a:prstGeom>
        </p:spPr>
        <p:txBody>
          <a:bodyPr wrap="square">
            <a:spAutoFit/>
          </a:bodyPr>
          <a:lstStyle/>
          <a:p>
            <a:pPr algn="just">
              <a:lnSpc>
                <a:spcPct val="150000"/>
              </a:lnSpc>
            </a:pPr>
            <a:r>
              <a:rPr lang="zh-CN" altLang="en-US" sz="2000" dirty="0" smtClean="0">
                <a:solidFill>
                  <a:srgbClr val="ED1C24"/>
                </a:solidFill>
                <a:latin typeface="楷体" panose="02010609060101010101" pitchFamily="49" charset="-122"/>
                <a:ea typeface="楷体" panose="02010609060101010101" pitchFamily="49" charset="-122"/>
              </a:rPr>
              <a:t>    </a:t>
            </a:r>
            <a:r>
              <a:rPr lang="zh-CN" altLang="en-US" sz="2000" dirty="0" smtClean="0">
                <a:solidFill>
                  <a:srgbClr val="0070C0"/>
                </a:solidFill>
                <a:latin typeface="楷体" panose="02010609060101010101" pitchFamily="49" charset="-122"/>
                <a:ea typeface="楷体" panose="02010609060101010101" pitchFamily="49" charset="-122"/>
              </a:rPr>
              <a:t>歌曲语言朴素直白，十分生活化，通过一对新婚夫妇回家探亲的场景，描述了中国传统节日春节的民风习俗。</a:t>
            </a:r>
            <a:endParaRPr lang="zh-CN" altLang="en-US" sz="2000" dirty="0" smtClean="0">
              <a:solidFill>
                <a:srgbClr val="0070C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png"/>
          <p:cNvPicPr>
            <a:picLocks noChangeAspect="1"/>
          </p:cNvPicPr>
          <p:nvPr/>
        </p:nvPicPr>
        <p:blipFill>
          <a:blip r:embed="rId1" cstate="print"/>
          <a:stretch>
            <a:fillRect/>
          </a:stretch>
        </p:blipFill>
        <p:spPr>
          <a:xfrm>
            <a:off x="8371205" y="2245360"/>
            <a:ext cx="3947160" cy="4360545"/>
          </a:xfrm>
          <a:prstGeom prst="rect">
            <a:avLst/>
          </a:prstGeom>
        </p:spPr>
      </p:pic>
      <p:sp>
        <p:nvSpPr>
          <p:cNvPr id="9" name="矩形 8"/>
          <p:cNvSpPr/>
          <p:nvPr/>
        </p:nvSpPr>
        <p:spPr>
          <a:xfrm>
            <a:off x="524719" y="829975"/>
            <a:ext cx="11593288" cy="1200329"/>
          </a:xfrm>
          <a:prstGeom prst="rect">
            <a:avLst/>
          </a:prstGeom>
        </p:spPr>
        <p:txBody>
          <a:bodyPr wrap="square">
            <a:spAutoFit/>
          </a:bodyPr>
          <a:lstStyle/>
          <a:p>
            <a:pPr algn="just">
              <a:lnSpc>
                <a:spcPct val="150000"/>
              </a:lnSpc>
            </a:pPr>
            <a:r>
              <a:rPr lang="zh-CN" altLang="en-US" sz="2400" dirty="0" smtClean="0"/>
              <a:t>         声乐就是指用人声唱出的带语言的音乐，音乐与文学相结合是声乐艺术的具体表现形式。声乐在国外专指歌唱，在我国则是歌唱、戏曲演唱和曲艺演唱的统称。</a:t>
            </a:r>
            <a:endParaRPr lang="zh-CN" altLang="en-US" sz="2400" dirty="0" smtClean="0"/>
          </a:p>
        </p:txBody>
      </p:sp>
      <p:sp>
        <p:nvSpPr>
          <p:cNvPr id="10" name="矩形 9"/>
          <p:cNvSpPr/>
          <p:nvPr/>
        </p:nvSpPr>
        <p:spPr>
          <a:xfrm>
            <a:off x="524510" y="2185670"/>
            <a:ext cx="6612255" cy="2861310"/>
          </a:xfrm>
          <a:prstGeom prst="rect">
            <a:avLst/>
          </a:prstGeom>
        </p:spPr>
        <p:txBody>
          <a:bodyPr wrap="square">
            <a:spAutoFit/>
          </a:bodyPr>
          <a:lstStyle/>
          <a:p>
            <a:pPr algn="just">
              <a:lnSpc>
                <a:spcPct val="150000"/>
              </a:lnSpc>
            </a:pPr>
            <a:r>
              <a:rPr lang="zh-CN" altLang="en-US" sz="2400" dirty="0" smtClean="0"/>
              <a:t>          声乐作品的体裁大致可分为民歌、艺术歌曲、歌剧、清唱剧、康塔塔、赞歌、声乐套曲、声乐协奏曲、中国戏曲声腔等。</a:t>
            </a:r>
            <a:endParaRPr lang="en-US" altLang="zh-CN" sz="2400" dirty="0" smtClean="0"/>
          </a:p>
          <a:p>
            <a:pPr algn="just">
              <a:lnSpc>
                <a:spcPct val="150000"/>
              </a:lnSpc>
            </a:pPr>
            <a:r>
              <a:rPr lang="zh-CN" altLang="en-US" sz="2400" dirty="0" smtClean="0"/>
              <a:t>         声乐表演的形式可根据声乐作品的内容分为独唱、重唱、对唱、轮唱、齐唱、合唱等。</a:t>
            </a:r>
            <a:endParaRPr lang="zh-CN" altLang="en-US" sz="2400" dirty="0" smtClean="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44746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2646878" cy="583108"/>
          </a:xfrm>
          <a:prstGeom prst="rect">
            <a:avLst/>
          </a:prstGeom>
        </p:spPr>
        <p:txBody>
          <a:bodyPr wrap="none">
            <a:spAutoFit/>
          </a:bodyPr>
          <a:lstStyle/>
          <a:p>
            <a:pPr algn="just">
              <a:lnSpc>
                <a:spcPct val="150000"/>
              </a:lnSpc>
            </a:pPr>
            <a:r>
              <a:rPr lang="zh-CN" altLang="en-US" sz="2400" dirty="0" smtClean="0"/>
              <a:t>（四）内蒙古民歌</a:t>
            </a:r>
            <a:endParaRPr lang="zh-CN" altLang="en-US" sz="2400" dirty="0" smtClean="0"/>
          </a:p>
        </p:txBody>
      </p:sp>
      <p:sp>
        <p:nvSpPr>
          <p:cNvPr id="7" name="矩形 6"/>
          <p:cNvSpPr/>
          <p:nvPr/>
        </p:nvSpPr>
        <p:spPr>
          <a:xfrm>
            <a:off x="1244799" y="1816125"/>
            <a:ext cx="1595309" cy="430887"/>
          </a:xfrm>
          <a:prstGeom prst="rect">
            <a:avLst/>
          </a:prstGeom>
        </p:spPr>
        <p:txBody>
          <a:bodyPr wrap="none">
            <a:spAutoFit/>
          </a:bodyPr>
          <a:lstStyle/>
          <a:p>
            <a:pPr algn="just"/>
            <a:r>
              <a:rPr lang="en-US" altLang="zh-CN" sz="2200" dirty="0" smtClean="0">
                <a:latin typeface="+mn-ea"/>
                <a:ea typeface="+mn-ea"/>
              </a:rPr>
              <a:t>1.《</a:t>
            </a:r>
            <a:r>
              <a:rPr lang="zh-CN" altLang="en-US" sz="2200" dirty="0" smtClean="0">
                <a:latin typeface="+mn-ea"/>
                <a:ea typeface="+mn-ea"/>
              </a:rPr>
              <a:t>牧歌</a:t>
            </a:r>
            <a:r>
              <a:rPr lang="en-US" altLang="zh-CN" sz="2200" dirty="0" smtClean="0">
                <a:latin typeface="+mn-ea"/>
                <a:ea typeface="+mn-ea"/>
              </a:rPr>
              <a:t>》</a:t>
            </a:r>
            <a:endParaRPr lang="zh-CN" altLang="en-US" sz="2200" dirty="0" smtClean="0">
              <a:latin typeface="+mn-ea"/>
              <a:ea typeface="+mn-ea"/>
            </a:endParaRPr>
          </a:p>
        </p:txBody>
      </p:sp>
      <p:pic>
        <p:nvPicPr>
          <p:cNvPr id="8" name="图片 7" descr="牧歌.png"/>
          <p:cNvPicPr>
            <a:picLocks noChangeAspect="1"/>
          </p:cNvPicPr>
          <p:nvPr/>
        </p:nvPicPr>
        <p:blipFill>
          <a:blip r:embed="rId1" cstate="print"/>
          <a:stretch>
            <a:fillRect/>
          </a:stretch>
        </p:blipFill>
        <p:spPr>
          <a:xfrm>
            <a:off x="3261023" y="2320181"/>
            <a:ext cx="7416824" cy="4385344"/>
          </a:xfrm>
          <a:prstGeom prst="rect">
            <a:avLst/>
          </a:prstGeom>
        </p:spPr>
      </p:pic>
      <p:sp>
        <p:nvSpPr>
          <p:cNvPr id="9" name="矩形 8"/>
          <p:cNvSpPr/>
          <p:nvPr/>
        </p:nvSpPr>
        <p:spPr>
          <a:xfrm>
            <a:off x="2756967" y="1816125"/>
            <a:ext cx="3852337" cy="430887"/>
          </a:xfrm>
          <a:prstGeom prst="rect">
            <a:avLst/>
          </a:prstGeom>
        </p:spPr>
        <p:txBody>
          <a:bodyPr wrap="none">
            <a:spAutoFit/>
          </a:bodyPr>
          <a:lstStyle/>
          <a:p>
            <a:r>
              <a:rPr lang="zh-CN" altLang="en-US" sz="2200" dirty="0" smtClean="0">
                <a:solidFill>
                  <a:srgbClr val="FFC000"/>
                </a:solidFill>
                <a:latin typeface="+mn-ea"/>
                <a:ea typeface="+mn-ea"/>
              </a:rPr>
              <a:t>是长调民歌的一首代表歌曲。</a:t>
            </a:r>
            <a:endParaRPr lang="zh-CN" altLang="en-US" sz="2200" dirty="0" smtClean="0">
              <a:solidFill>
                <a:srgbClr val="FFC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240061"/>
            <a:ext cx="2159566" cy="430887"/>
          </a:xfrm>
          <a:prstGeom prst="rect">
            <a:avLst/>
          </a:prstGeom>
        </p:spPr>
        <p:txBody>
          <a:bodyPr wrap="none">
            <a:spAutoFit/>
          </a:bodyPr>
          <a:lstStyle/>
          <a:p>
            <a:pPr algn="just"/>
            <a:r>
              <a:rPr lang="en-US" altLang="zh-CN" sz="2200" dirty="0" smtClean="0">
                <a:latin typeface="+mn-ea"/>
                <a:ea typeface="+mn-ea"/>
              </a:rPr>
              <a:t>2.《</a:t>
            </a:r>
            <a:r>
              <a:rPr lang="zh-CN" altLang="en-US" sz="2200" dirty="0" smtClean="0">
                <a:latin typeface="+mn-ea"/>
                <a:ea typeface="+mn-ea"/>
              </a:rPr>
              <a:t>森吉德玛</a:t>
            </a:r>
            <a:r>
              <a:rPr lang="en-US" altLang="zh-CN" sz="2200" dirty="0" smtClean="0">
                <a:latin typeface="+mn-ea"/>
                <a:ea typeface="+mn-ea"/>
              </a:rPr>
              <a:t>》</a:t>
            </a:r>
            <a:endParaRPr lang="zh-CN" altLang="en-US" sz="2200" dirty="0" smtClean="0">
              <a:latin typeface="+mn-ea"/>
              <a:ea typeface="+mn-ea"/>
            </a:endParaRPr>
          </a:p>
        </p:txBody>
      </p:sp>
      <p:pic>
        <p:nvPicPr>
          <p:cNvPr id="7" name="图片 6" descr="桑吉德玛.png"/>
          <p:cNvPicPr>
            <a:picLocks noChangeAspect="1"/>
          </p:cNvPicPr>
          <p:nvPr/>
        </p:nvPicPr>
        <p:blipFill>
          <a:blip r:embed="rId1" cstate="print"/>
          <a:stretch>
            <a:fillRect/>
          </a:stretch>
        </p:blipFill>
        <p:spPr>
          <a:xfrm>
            <a:off x="2468935" y="1888133"/>
            <a:ext cx="8280920" cy="4863033"/>
          </a:xfrm>
          <a:prstGeom prst="rect">
            <a:avLst/>
          </a:prstGeom>
        </p:spPr>
      </p:pic>
      <p:sp>
        <p:nvSpPr>
          <p:cNvPr id="8" name="矩形 7"/>
          <p:cNvSpPr/>
          <p:nvPr/>
        </p:nvSpPr>
        <p:spPr>
          <a:xfrm>
            <a:off x="3117007" y="1240061"/>
            <a:ext cx="8084264" cy="430887"/>
          </a:xfrm>
          <a:prstGeom prst="rect">
            <a:avLst/>
          </a:prstGeom>
        </p:spPr>
        <p:txBody>
          <a:bodyPr wrap="none">
            <a:spAutoFit/>
          </a:bodyPr>
          <a:lstStyle/>
          <a:p>
            <a:r>
              <a:rPr lang="zh-CN" altLang="en-US" sz="2200" dirty="0" smtClean="0">
                <a:solidFill>
                  <a:schemeClr val="accent1">
                    <a:lumMod val="75000"/>
                  </a:schemeClr>
                </a:solidFill>
                <a:latin typeface="+mn-ea"/>
                <a:ea typeface="+mn-ea"/>
              </a:rPr>
              <a:t>是一首短调民歌，主要流行于内蒙古鄂尔多斯部落聚居的地方。</a:t>
            </a:r>
            <a:endParaRPr lang="zh-CN" altLang="en-US" sz="2200" dirty="0" smtClean="0">
              <a:solidFill>
                <a:schemeClr val="accent1">
                  <a:lumMod val="7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952029"/>
            <a:ext cx="2339102" cy="583108"/>
          </a:xfrm>
          <a:prstGeom prst="rect">
            <a:avLst/>
          </a:prstGeom>
        </p:spPr>
        <p:txBody>
          <a:bodyPr wrap="none">
            <a:spAutoFit/>
          </a:bodyPr>
          <a:lstStyle/>
          <a:p>
            <a:pPr algn="just">
              <a:lnSpc>
                <a:spcPct val="150000"/>
              </a:lnSpc>
            </a:pPr>
            <a:r>
              <a:rPr lang="zh-CN" altLang="en-US" sz="2400" dirty="0" smtClean="0"/>
              <a:t>（五）新疆民歌</a:t>
            </a:r>
            <a:endParaRPr lang="zh-CN" altLang="en-US" sz="2400" dirty="0" smtClean="0"/>
          </a:p>
        </p:txBody>
      </p:sp>
      <p:sp>
        <p:nvSpPr>
          <p:cNvPr id="7" name="矩形 6"/>
          <p:cNvSpPr/>
          <p:nvPr/>
        </p:nvSpPr>
        <p:spPr>
          <a:xfrm>
            <a:off x="956767" y="1600101"/>
            <a:ext cx="2159566" cy="430887"/>
          </a:xfrm>
          <a:prstGeom prst="rect">
            <a:avLst/>
          </a:prstGeom>
        </p:spPr>
        <p:txBody>
          <a:bodyPr wrap="none">
            <a:spAutoFit/>
          </a:bodyPr>
          <a:lstStyle/>
          <a:p>
            <a:pPr algn="just"/>
            <a:r>
              <a:rPr lang="en-US" altLang="zh-CN" sz="2200" dirty="0" smtClean="0">
                <a:latin typeface="+mn-ea"/>
                <a:ea typeface="+mn-ea"/>
              </a:rPr>
              <a:t>1.《</a:t>
            </a:r>
            <a:r>
              <a:rPr lang="zh-CN" altLang="en-US" sz="2200" dirty="0" smtClean="0">
                <a:latin typeface="+mn-ea"/>
                <a:ea typeface="+mn-ea"/>
              </a:rPr>
              <a:t>阿拉木汗</a:t>
            </a:r>
            <a:r>
              <a:rPr lang="en-US" altLang="zh-CN" sz="2200" dirty="0" smtClean="0">
                <a:latin typeface="+mn-ea"/>
                <a:ea typeface="+mn-ea"/>
              </a:rPr>
              <a:t>》</a:t>
            </a:r>
            <a:endParaRPr lang="zh-CN" altLang="en-US" sz="2200" dirty="0" smtClean="0">
              <a:latin typeface="+mn-ea"/>
              <a:ea typeface="+mn-ea"/>
            </a:endParaRPr>
          </a:p>
        </p:txBody>
      </p:sp>
      <p:pic>
        <p:nvPicPr>
          <p:cNvPr id="8" name="图片 7" descr="阿拉木汗.png"/>
          <p:cNvPicPr>
            <a:picLocks noChangeAspect="1"/>
          </p:cNvPicPr>
          <p:nvPr/>
        </p:nvPicPr>
        <p:blipFill>
          <a:blip r:embed="rId1" cstate="print"/>
          <a:stretch>
            <a:fillRect/>
          </a:stretch>
        </p:blipFill>
        <p:spPr>
          <a:xfrm>
            <a:off x="2756967" y="2176165"/>
            <a:ext cx="7992888" cy="460911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中国民歌鉴赏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877437" cy="430887"/>
          </a:xfrm>
          <a:prstGeom prst="rect">
            <a:avLst/>
          </a:prstGeom>
        </p:spPr>
        <p:txBody>
          <a:bodyPr wrap="none">
            <a:spAutoFit/>
          </a:bodyPr>
          <a:lstStyle/>
          <a:p>
            <a:pPr algn="just"/>
            <a:r>
              <a:rPr lang="en-US" altLang="zh-CN" sz="2200" dirty="0" smtClean="0">
                <a:latin typeface="+mn-ea"/>
                <a:ea typeface="+mn-ea"/>
              </a:rPr>
              <a:t>2.《</a:t>
            </a:r>
            <a:r>
              <a:rPr lang="zh-CN" altLang="en-US" sz="2200" dirty="0" smtClean="0">
                <a:latin typeface="+mn-ea"/>
                <a:ea typeface="+mn-ea"/>
              </a:rPr>
              <a:t>玛依拉</a:t>
            </a:r>
            <a:r>
              <a:rPr lang="en-US" altLang="zh-CN" sz="2200" dirty="0" smtClean="0">
                <a:latin typeface="+mn-ea"/>
                <a:ea typeface="+mn-ea"/>
              </a:rPr>
              <a:t>》</a:t>
            </a:r>
            <a:endParaRPr lang="zh-CN" altLang="en-US" sz="2200" dirty="0" smtClean="0">
              <a:latin typeface="+mn-ea"/>
              <a:ea typeface="+mn-ea"/>
            </a:endParaRPr>
          </a:p>
        </p:txBody>
      </p:sp>
      <p:pic>
        <p:nvPicPr>
          <p:cNvPr id="7" name="图片 6" descr="玛依拉.png"/>
          <p:cNvPicPr>
            <a:picLocks noChangeAspect="1"/>
          </p:cNvPicPr>
          <p:nvPr/>
        </p:nvPicPr>
        <p:blipFill>
          <a:blip r:embed="rId1" cstate="print"/>
          <a:stretch>
            <a:fillRect/>
          </a:stretch>
        </p:blipFill>
        <p:spPr>
          <a:xfrm>
            <a:off x="2324919" y="1744117"/>
            <a:ext cx="8424936" cy="495516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7" descr="民族人物10.png"/>
          <p:cNvPicPr>
            <a:picLocks noChangeAspect="1"/>
          </p:cNvPicPr>
          <p:nvPr/>
        </p:nvPicPr>
        <p:blipFill>
          <a:blip r:embed="rId1" cstate="print"/>
          <a:stretch>
            <a:fillRect/>
          </a:stretch>
        </p:blipFill>
        <p:spPr>
          <a:xfrm>
            <a:off x="9813751" y="1456085"/>
            <a:ext cx="2486025" cy="3571875"/>
          </a:xfrm>
          <a:prstGeom prst="rect">
            <a:avLst/>
          </a:prstGeom>
        </p:spPr>
      </p:pic>
      <p:pic>
        <p:nvPicPr>
          <p:cNvPr id="9" name="图片 8" descr="民族人物11.png"/>
          <p:cNvPicPr>
            <a:picLocks noChangeAspect="1"/>
          </p:cNvPicPr>
          <p:nvPr/>
        </p:nvPicPr>
        <p:blipFill>
          <a:blip r:embed="rId2" cstate="print"/>
          <a:stretch>
            <a:fillRect/>
          </a:stretch>
        </p:blipFill>
        <p:spPr>
          <a:xfrm>
            <a:off x="884759" y="3400301"/>
            <a:ext cx="2486025" cy="3505200"/>
          </a:xfrm>
          <a:prstGeom prst="rect">
            <a:avLst/>
          </a:prstGeom>
        </p:spPr>
      </p:pic>
      <p:sp>
        <p:nvSpPr>
          <p:cNvPr id="10" name="矩形 9"/>
          <p:cNvSpPr/>
          <p:nvPr/>
        </p:nvSpPr>
        <p:spPr>
          <a:xfrm>
            <a:off x="884759" y="952029"/>
            <a:ext cx="8928992" cy="1754326"/>
          </a:xfrm>
          <a:prstGeom prst="rect">
            <a:avLst/>
          </a:prstGeom>
        </p:spPr>
        <p:txBody>
          <a:bodyPr wrap="square">
            <a:spAutoFit/>
          </a:bodyPr>
          <a:lstStyle/>
          <a:p>
            <a:pPr algn="just">
              <a:lnSpc>
                <a:spcPct val="150000"/>
              </a:lnSpc>
            </a:pPr>
            <a:r>
              <a:rPr lang="zh-CN" altLang="en-US" sz="2400" dirty="0" smtClean="0"/>
              <a:t>         世界各民族的民歌，反映着各自的历史、文化、风俗、生活和情感，因民族性格和文化传统的不同，形成了不同的风格、体裁和形式。</a:t>
            </a:r>
            <a:endParaRPr lang="zh-CN" altLang="en-US" sz="2400" dirty="0"/>
          </a:p>
        </p:txBody>
      </p:sp>
      <p:sp>
        <p:nvSpPr>
          <p:cNvPr id="11" name="矩形 10"/>
          <p:cNvSpPr/>
          <p:nvPr/>
        </p:nvSpPr>
        <p:spPr>
          <a:xfrm>
            <a:off x="3981103" y="2968253"/>
            <a:ext cx="5086895" cy="2308324"/>
          </a:xfrm>
          <a:prstGeom prst="rect">
            <a:avLst/>
          </a:prstGeom>
        </p:spPr>
        <p:txBody>
          <a:bodyPr wrap="square">
            <a:spAutoFit/>
          </a:bodyPr>
          <a:lstStyle/>
          <a:p>
            <a:pPr algn="just">
              <a:lnSpc>
                <a:spcPct val="150000"/>
              </a:lnSpc>
            </a:pPr>
            <a:r>
              <a:rPr lang="zh-CN" altLang="en-US" sz="2400" dirty="0" smtClean="0"/>
              <a:t>         民歌充满着民间的生活气息，表现了广大人民的思想感情和精神风貌，具有本民族典型的性格特征，并在民间广为传唱。</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240061"/>
            <a:ext cx="2339102" cy="583108"/>
          </a:xfrm>
          <a:prstGeom prst="rect">
            <a:avLst/>
          </a:prstGeom>
        </p:spPr>
        <p:txBody>
          <a:bodyPr wrap="none">
            <a:spAutoFit/>
          </a:bodyPr>
          <a:lstStyle/>
          <a:p>
            <a:pPr algn="just">
              <a:lnSpc>
                <a:spcPct val="150000"/>
              </a:lnSpc>
            </a:pPr>
            <a:r>
              <a:rPr lang="zh-CN" altLang="en-US" sz="2400" dirty="0" smtClean="0"/>
              <a:t>（一）朝鲜民歌</a:t>
            </a:r>
            <a:endParaRPr lang="zh-CN" altLang="en-US" sz="2400" dirty="0" smtClean="0"/>
          </a:p>
        </p:txBody>
      </p:sp>
      <p:pic>
        <p:nvPicPr>
          <p:cNvPr id="7" name="图片 6" descr="朝鲜族.png"/>
          <p:cNvPicPr>
            <a:picLocks noChangeAspect="1"/>
          </p:cNvPicPr>
          <p:nvPr/>
        </p:nvPicPr>
        <p:blipFill>
          <a:blip r:embed="rId1" cstate="print"/>
          <a:stretch>
            <a:fillRect/>
          </a:stretch>
        </p:blipFill>
        <p:spPr>
          <a:xfrm>
            <a:off x="9813751" y="3688333"/>
            <a:ext cx="1883766" cy="3127052"/>
          </a:xfrm>
          <a:prstGeom prst="rect">
            <a:avLst/>
          </a:prstGeom>
        </p:spPr>
      </p:pic>
      <p:sp>
        <p:nvSpPr>
          <p:cNvPr id="8" name="矩形 7"/>
          <p:cNvSpPr/>
          <p:nvPr/>
        </p:nvSpPr>
        <p:spPr>
          <a:xfrm>
            <a:off x="956767" y="1888133"/>
            <a:ext cx="11156812" cy="2044342"/>
          </a:xfrm>
          <a:prstGeom prst="rect">
            <a:avLst/>
          </a:prstGeom>
        </p:spPr>
        <p:txBody>
          <a:bodyPr wrap="square">
            <a:spAutoFit/>
          </a:bodyPr>
          <a:lstStyle/>
          <a:p>
            <a:pPr algn="just">
              <a:lnSpc>
                <a:spcPct val="150000"/>
              </a:lnSpc>
            </a:pPr>
            <a:r>
              <a:rPr lang="zh-CN" altLang="en-US" sz="2200" dirty="0" smtClean="0">
                <a:latin typeface="+mn-ea"/>
                <a:ea typeface="+mn-ea"/>
              </a:rPr>
              <a:t>    朝鲜是一个有着悠久历史和文化的国家。朝鲜人民擅长跳舞（长鼓舞是非常普及的舞蹈），许多民歌的音调和节奏都与各种不同风格的舞蹈动作紧密结合，节奏多是三拍子、</a:t>
            </a:r>
            <a:r>
              <a:rPr lang="en-US" altLang="zh-CN" sz="2200" dirty="0" smtClean="0">
                <a:latin typeface="+mn-ea"/>
                <a:ea typeface="+mn-ea"/>
              </a:rPr>
              <a:t>3/8</a:t>
            </a:r>
            <a:r>
              <a:rPr lang="zh-CN" altLang="en-US" sz="2200" dirty="0" smtClean="0">
                <a:latin typeface="+mn-ea"/>
                <a:ea typeface="+mn-ea"/>
              </a:rPr>
              <a:t>、</a:t>
            </a:r>
            <a:r>
              <a:rPr lang="en-US" altLang="zh-CN" sz="2200" dirty="0" smtClean="0">
                <a:latin typeface="+mn-ea"/>
                <a:ea typeface="+mn-ea"/>
              </a:rPr>
              <a:t>3/4</a:t>
            </a:r>
            <a:r>
              <a:rPr lang="zh-CN" altLang="en-US" sz="2200" dirty="0" smtClean="0">
                <a:latin typeface="+mn-ea"/>
                <a:ea typeface="+mn-ea"/>
              </a:rPr>
              <a:t>、</a:t>
            </a:r>
            <a:r>
              <a:rPr lang="en-US" altLang="zh-CN" sz="2200" dirty="0" smtClean="0">
                <a:latin typeface="+mn-ea"/>
                <a:ea typeface="+mn-ea"/>
              </a:rPr>
              <a:t>6/8 </a:t>
            </a:r>
            <a:r>
              <a:rPr lang="zh-CN" altLang="en-US" sz="2200" dirty="0" smtClean="0">
                <a:latin typeface="+mn-ea"/>
                <a:ea typeface="+mn-ea"/>
              </a:rPr>
              <a:t>等，较为复杂。曲调风格或优美抒情，或欢快活泼，灵活多变，较多使用装饰音，使曲调产生各种不同的变化，形成特殊的民族风格。</a:t>
            </a:r>
            <a:endParaRPr lang="zh-CN" altLang="en-US" sz="2200" dirty="0">
              <a:latin typeface="+mn-ea"/>
              <a:ea typeface="+mn-ea"/>
            </a:endParaRPr>
          </a:p>
        </p:txBody>
      </p:sp>
      <p:sp>
        <p:nvSpPr>
          <p:cNvPr id="9" name="矩形 8"/>
          <p:cNvSpPr/>
          <p:nvPr/>
        </p:nvSpPr>
        <p:spPr>
          <a:xfrm>
            <a:off x="1388815" y="4552429"/>
            <a:ext cx="6429375" cy="520848"/>
          </a:xfrm>
          <a:prstGeom prst="rect">
            <a:avLst/>
          </a:prstGeom>
        </p:spPr>
        <p:txBody>
          <a:bodyPr>
            <a:spAutoFit/>
          </a:bodyPr>
          <a:lstStyle/>
          <a:p>
            <a:pPr algn="just">
              <a:lnSpc>
                <a:spcPct val="150000"/>
              </a:lnSpc>
            </a:pPr>
            <a:r>
              <a:rPr lang="zh-CN" altLang="en-US" sz="2200" dirty="0" smtClean="0">
                <a:solidFill>
                  <a:srgbClr val="00B0F0"/>
                </a:solidFill>
                <a:latin typeface="+mn-ea"/>
                <a:ea typeface="+mn-ea"/>
              </a:rPr>
              <a:t>著名的民歌：</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桔梗谣</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阿里郎</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诺多尔江边</a:t>
            </a:r>
            <a:r>
              <a:rPr lang="en-US" altLang="zh-CN" sz="2200" dirty="0" smtClean="0">
                <a:solidFill>
                  <a:srgbClr val="00B0F0"/>
                </a:solidFill>
                <a:latin typeface="+mn-ea"/>
                <a:ea typeface="+mn-ea"/>
              </a:rPr>
              <a:t>》</a:t>
            </a:r>
            <a:endParaRPr lang="zh-CN" altLang="en-US" sz="2200" dirty="0" smtClean="0">
              <a:solidFill>
                <a:srgbClr val="00B0F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11161240" cy="1107996"/>
          </a:xfrm>
          <a:prstGeom prst="rect">
            <a:avLst/>
          </a:prstGeom>
        </p:spPr>
        <p:txBody>
          <a:bodyPr wrap="square">
            <a:spAutoFit/>
          </a:bodyPr>
          <a:lstStyle/>
          <a:p>
            <a:pPr algn="just">
              <a:lnSpc>
                <a:spcPct val="150000"/>
              </a:lnSpc>
            </a:pPr>
            <a:r>
              <a:rPr lang="en-US" altLang="zh-CN" sz="2200" dirty="0" smtClean="0">
                <a:solidFill>
                  <a:srgbClr val="00B0F0"/>
                </a:solidFill>
                <a:latin typeface="+mn-ea"/>
                <a:ea typeface="+mn-ea"/>
              </a:rPr>
              <a:t>   《</a:t>
            </a:r>
            <a:r>
              <a:rPr lang="zh-CN" altLang="en-US" sz="2200" dirty="0" smtClean="0">
                <a:solidFill>
                  <a:srgbClr val="00B0F0"/>
                </a:solidFill>
                <a:latin typeface="+mn-ea"/>
                <a:ea typeface="+mn-ea"/>
              </a:rPr>
              <a:t>桔梗谣</a:t>
            </a:r>
            <a:r>
              <a:rPr lang="en-US" altLang="zh-CN" sz="2200" dirty="0" smtClean="0">
                <a:solidFill>
                  <a:srgbClr val="00B0F0"/>
                </a:solidFill>
                <a:latin typeface="+mn-ea"/>
                <a:ea typeface="+mn-ea"/>
              </a:rPr>
              <a:t>》</a:t>
            </a:r>
            <a:r>
              <a:rPr lang="zh-CN" altLang="en-US" sz="2200" dirty="0" smtClean="0">
                <a:solidFill>
                  <a:srgbClr val="00B0F0"/>
                </a:solidFill>
                <a:latin typeface="+mn-ea"/>
                <a:ea typeface="+mn-ea"/>
              </a:rPr>
              <a:t>是一首在朝鲜各地广为流传的民歌。它是一首表现朝鲜妇女采集桔梗时愉快心情的民歌。</a:t>
            </a:r>
            <a:endParaRPr lang="zh-CN" altLang="en-US" sz="2200" dirty="0" smtClean="0">
              <a:solidFill>
                <a:srgbClr val="00B0F0"/>
              </a:solidFill>
              <a:latin typeface="+mn-ea"/>
              <a:ea typeface="+mn-ea"/>
            </a:endParaRPr>
          </a:p>
        </p:txBody>
      </p:sp>
      <p:pic>
        <p:nvPicPr>
          <p:cNvPr id="7" name="图片 6" descr="桔梗谣.png"/>
          <p:cNvPicPr>
            <a:picLocks noChangeAspect="1"/>
          </p:cNvPicPr>
          <p:nvPr/>
        </p:nvPicPr>
        <p:blipFill>
          <a:blip r:embed="rId1" cstate="print"/>
          <a:stretch>
            <a:fillRect/>
          </a:stretch>
        </p:blipFill>
        <p:spPr>
          <a:xfrm>
            <a:off x="2900983" y="1744117"/>
            <a:ext cx="8712968" cy="487112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2339102" cy="583108"/>
          </a:xfrm>
          <a:prstGeom prst="rect">
            <a:avLst/>
          </a:prstGeom>
        </p:spPr>
        <p:txBody>
          <a:bodyPr wrap="none">
            <a:spAutoFit/>
          </a:bodyPr>
          <a:lstStyle/>
          <a:p>
            <a:pPr algn="just">
              <a:lnSpc>
                <a:spcPct val="150000"/>
              </a:lnSpc>
            </a:pPr>
            <a:r>
              <a:rPr lang="zh-CN" altLang="en-US" sz="2400" dirty="0" smtClean="0"/>
              <a:t>（二）日本民歌</a:t>
            </a:r>
            <a:endParaRPr lang="zh-CN" altLang="en-US" sz="2400" dirty="0" smtClean="0"/>
          </a:p>
        </p:txBody>
      </p:sp>
      <p:sp>
        <p:nvSpPr>
          <p:cNvPr id="7" name="矩形 6"/>
          <p:cNvSpPr/>
          <p:nvPr/>
        </p:nvSpPr>
        <p:spPr>
          <a:xfrm>
            <a:off x="1532831" y="2104157"/>
            <a:ext cx="5400600" cy="4662815"/>
          </a:xfrm>
          <a:prstGeom prst="rect">
            <a:avLst/>
          </a:prstGeom>
        </p:spPr>
        <p:txBody>
          <a:bodyPr wrap="square">
            <a:spAutoFit/>
          </a:bodyPr>
          <a:lstStyle/>
          <a:p>
            <a:pPr algn="just">
              <a:lnSpc>
                <a:spcPct val="150000"/>
              </a:lnSpc>
            </a:pPr>
            <a:r>
              <a:rPr lang="zh-CN" altLang="en-US" sz="2200" dirty="0" smtClean="0">
                <a:latin typeface="+mn-ea"/>
                <a:ea typeface="+mn-ea"/>
              </a:rPr>
              <a:t>    日本民歌具有悠久的历史和独特的民族风格，大多具有清淡、单纯、发声自然的特点。日本民歌表现的题材也比较广泛，涉及人民的爱情生活、劳动生活、风俗习惯、自然风景及社会生活的各个方面。日本民歌的演唱方式也很独特，采用特殊的颤音、一词多音的拖腔，多以其民间的“都节调式”为调式基础，民族风格和韵味十分浓郁。</a:t>
            </a:r>
            <a:endParaRPr lang="zh-CN" altLang="en-US" sz="2200" dirty="0" smtClean="0">
              <a:latin typeface="+mn-ea"/>
              <a:ea typeface="+mn-ea"/>
            </a:endParaRPr>
          </a:p>
        </p:txBody>
      </p:sp>
      <p:pic>
        <p:nvPicPr>
          <p:cNvPr id="8" name="图片 7" descr="日本.png"/>
          <p:cNvPicPr>
            <a:picLocks noChangeAspect="1"/>
          </p:cNvPicPr>
          <p:nvPr/>
        </p:nvPicPr>
        <p:blipFill>
          <a:blip r:embed="rId1" cstate="print"/>
          <a:stretch>
            <a:fillRect/>
          </a:stretch>
        </p:blipFill>
        <p:spPr>
          <a:xfrm>
            <a:off x="7437487" y="1744117"/>
            <a:ext cx="3528392" cy="505958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日本樱花.png"/>
          <p:cNvPicPr>
            <a:picLocks noChangeAspect="1"/>
          </p:cNvPicPr>
          <p:nvPr/>
        </p:nvPicPr>
        <p:blipFill>
          <a:blip r:embed="rId1" cstate="print"/>
          <a:stretch>
            <a:fillRect/>
          </a:stretch>
        </p:blipFill>
        <p:spPr>
          <a:xfrm>
            <a:off x="886282" y="2348141"/>
            <a:ext cx="2296080" cy="3616325"/>
          </a:xfrm>
          <a:prstGeom prst="rect">
            <a:avLst/>
          </a:prstGeom>
        </p:spPr>
      </p:pic>
      <p:pic>
        <p:nvPicPr>
          <p:cNvPr id="7" name="图片 6" descr="樱花.png"/>
          <p:cNvPicPr>
            <a:picLocks noChangeAspect="1"/>
          </p:cNvPicPr>
          <p:nvPr/>
        </p:nvPicPr>
        <p:blipFill>
          <a:blip r:embed="rId2" cstate="print"/>
          <a:stretch>
            <a:fillRect/>
          </a:stretch>
        </p:blipFill>
        <p:spPr>
          <a:xfrm>
            <a:off x="3405039" y="2032149"/>
            <a:ext cx="8462497" cy="424847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168053"/>
            <a:ext cx="3262432" cy="583108"/>
          </a:xfrm>
          <a:prstGeom prst="rect">
            <a:avLst/>
          </a:prstGeom>
        </p:spPr>
        <p:txBody>
          <a:bodyPr wrap="none">
            <a:spAutoFit/>
          </a:bodyPr>
          <a:lstStyle/>
          <a:p>
            <a:pPr algn="just">
              <a:lnSpc>
                <a:spcPct val="150000"/>
              </a:lnSpc>
            </a:pPr>
            <a:r>
              <a:rPr lang="zh-CN" altLang="en-US" sz="2400" dirty="0" smtClean="0"/>
              <a:t>（三）印度尼西亚民歌</a:t>
            </a:r>
            <a:endParaRPr lang="zh-CN" altLang="en-US" sz="2400" dirty="0" smtClean="0"/>
          </a:p>
        </p:txBody>
      </p:sp>
      <p:pic>
        <p:nvPicPr>
          <p:cNvPr id="7" name="图片 6" descr="印度尼西亚 民族服饰.jpg"/>
          <p:cNvPicPr>
            <a:picLocks noChangeAspect="1"/>
          </p:cNvPicPr>
          <p:nvPr/>
        </p:nvPicPr>
        <p:blipFill>
          <a:blip r:embed="rId1" cstate="print"/>
          <a:stretch>
            <a:fillRect/>
          </a:stretch>
        </p:blipFill>
        <p:spPr>
          <a:xfrm>
            <a:off x="8229575" y="2680221"/>
            <a:ext cx="2553365" cy="2952328"/>
          </a:xfrm>
          <a:prstGeom prst="rect">
            <a:avLst/>
          </a:prstGeom>
        </p:spPr>
      </p:pic>
      <p:sp>
        <p:nvSpPr>
          <p:cNvPr id="8" name="矩形 7"/>
          <p:cNvSpPr/>
          <p:nvPr/>
        </p:nvSpPr>
        <p:spPr>
          <a:xfrm>
            <a:off x="1604839" y="2608213"/>
            <a:ext cx="6429375" cy="3139321"/>
          </a:xfrm>
          <a:prstGeom prst="rect">
            <a:avLst/>
          </a:prstGeom>
        </p:spPr>
        <p:txBody>
          <a:bodyPr>
            <a:spAutoFit/>
          </a:bodyPr>
          <a:lstStyle/>
          <a:p>
            <a:pPr algn="just">
              <a:lnSpc>
                <a:spcPct val="150000"/>
              </a:lnSpc>
            </a:pPr>
            <a:r>
              <a:rPr lang="zh-CN" altLang="en-US" sz="2200" dirty="0" smtClean="0">
                <a:latin typeface="+mn-ea"/>
                <a:ea typeface="+mn-ea"/>
              </a:rPr>
              <a:t>    印度尼西亚是东南亚国家，约由</a:t>
            </a:r>
            <a:r>
              <a:rPr lang="en-US" altLang="zh-CN" sz="2200" dirty="0" smtClean="0">
                <a:latin typeface="+mn-ea"/>
                <a:ea typeface="+mn-ea"/>
              </a:rPr>
              <a:t>17508</a:t>
            </a:r>
            <a:r>
              <a:rPr lang="zh-CN" altLang="en-US" sz="2200" dirty="0" smtClean="0">
                <a:latin typeface="+mn-ea"/>
                <a:ea typeface="+mn-ea"/>
              </a:rPr>
              <a:t>个</a:t>
            </a:r>
            <a:r>
              <a:rPr lang="zh-CN" altLang="en-US" sz="2200" dirty="0" smtClean="0">
                <a:latin typeface="+mn-ea"/>
                <a:ea typeface="+mn-ea"/>
              </a:rPr>
              <a:t>岛屿组成，是世界上最大的群岛国家，疆域横跨亚洲及大洋洲，别称“千岛之国”，岛上居住着</a:t>
            </a:r>
            <a:r>
              <a:rPr lang="en-US" altLang="zh-CN" sz="2200" dirty="0" smtClean="0">
                <a:latin typeface="+mn-ea"/>
                <a:ea typeface="+mn-ea"/>
              </a:rPr>
              <a:t>100</a:t>
            </a:r>
            <a:r>
              <a:rPr lang="zh-CN" altLang="en-US" sz="2200" dirty="0" smtClean="0">
                <a:latin typeface="+mn-ea"/>
                <a:ea typeface="+mn-ea"/>
              </a:rPr>
              <a:t>多</a:t>
            </a:r>
            <a:r>
              <a:rPr lang="zh-CN" altLang="en-US" sz="2200" dirty="0" smtClean="0">
                <a:latin typeface="+mn-ea"/>
                <a:ea typeface="+mn-ea"/>
              </a:rPr>
              <a:t>个民族。众多的民族致使印度尼西亚的音乐文化绚丽多彩，其民歌的风格极为多样，题材以表现爱情、热带风光为多。歌曲旋律缓慢、悠扬，富于抒情性。</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263620" y="192126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848086" y="3490734"/>
            <a:ext cx="288032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中外民歌</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24037"/>
            <a:ext cx="11089232"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星星索</a:t>
            </a:r>
            <a:r>
              <a:rPr lang="en-US" altLang="zh-CN" sz="2200" dirty="0" smtClean="0">
                <a:latin typeface="+mn-ea"/>
                <a:ea typeface="+mn-ea"/>
              </a:rPr>
              <a:t>》</a:t>
            </a:r>
            <a:r>
              <a:rPr lang="zh-CN" altLang="en-US" sz="2200" dirty="0" smtClean="0">
                <a:latin typeface="+mn-ea"/>
                <a:ea typeface="+mn-ea"/>
              </a:rPr>
              <a:t>是一首流传甚广的印度尼西亚民歌，也是一首印度尼西亚苏门答腊中部地区巴达克人的船歌。</a:t>
            </a:r>
            <a:endParaRPr lang="zh-CN" altLang="en-US" sz="2200" dirty="0" smtClean="0">
              <a:latin typeface="+mn-ea"/>
              <a:ea typeface="+mn-ea"/>
            </a:endParaRPr>
          </a:p>
        </p:txBody>
      </p:sp>
      <p:pic>
        <p:nvPicPr>
          <p:cNvPr id="7" name="图片 6" descr="星星索.png"/>
          <p:cNvPicPr>
            <a:picLocks noChangeAspect="1"/>
          </p:cNvPicPr>
          <p:nvPr/>
        </p:nvPicPr>
        <p:blipFill>
          <a:blip r:embed="rId1" cstate="print"/>
          <a:stretch>
            <a:fillRect/>
          </a:stretch>
        </p:blipFill>
        <p:spPr>
          <a:xfrm>
            <a:off x="1244799" y="2392189"/>
            <a:ext cx="10374275" cy="3600400"/>
          </a:xfrm>
          <a:prstGeom prst="rect">
            <a:avLst/>
          </a:prstGeom>
        </p:spPr>
      </p:pic>
      <p:sp>
        <p:nvSpPr>
          <p:cNvPr id="8" name="五角星 7"/>
          <p:cNvSpPr/>
          <p:nvPr/>
        </p:nvSpPr>
        <p:spPr>
          <a:xfrm>
            <a:off x="10389815" y="1888133"/>
            <a:ext cx="576064" cy="576064"/>
          </a:xfrm>
          <a:prstGeom prst="star5">
            <a:avLst/>
          </a:prstGeom>
          <a:solidFill>
            <a:srgbClr val="FF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2972991" y="2392189"/>
            <a:ext cx="720080" cy="576064"/>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a:off x="812751" y="5704557"/>
            <a:ext cx="720080" cy="57606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a:off x="9885759" y="5992589"/>
            <a:ext cx="720080" cy="57606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p:nvSpPr>
        <p:spPr>
          <a:xfrm>
            <a:off x="5421263" y="6280621"/>
            <a:ext cx="720080" cy="576064"/>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240061"/>
            <a:ext cx="2646878" cy="583108"/>
          </a:xfrm>
          <a:prstGeom prst="rect">
            <a:avLst/>
          </a:prstGeom>
        </p:spPr>
        <p:txBody>
          <a:bodyPr wrap="none">
            <a:spAutoFit/>
          </a:bodyPr>
          <a:lstStyle/>
          <a:p>
            <a:pPr algn="just">
              <a:lnSpc>
                <a:spcPct val="150000"/>
              </a:lnSpc>
            </a:pPr>
            <a:r>
              <a:rPr lang="zh-CN" altLang="en-US" sz="2400" dirty="0" smtClean="0"/>
              <a:t>（四）俄罗斯民歌</a:t>
            </a:r>
            <a:endParaRPr lang="zh-CN" altLang="en-US" sz="2400" dirty="0" smtClean="0"/>
          </a:p>
        </p:txBody>
      </p:sp>
      <p:pic>
        <p:nvPicPr>
          <p:cNvPr id="7" name="图片 6" descr="俄罗斯民族服饰 改.png"/>
          <p:cNvPicPr>
            <a:picLocks noChangeAspect="1"/>
          </p:cNvPicPr>
          <p:nvPr/>
        </p:nvPicPr>
        <p:blipFill>
          <a:blip r:embed="rId1" cstate="print"/>
          <a:stretch>
            <a:fillRect/>
          </a:stretch>
        </p:blipFill>
        <p:spPr>
          <a:xfrm>
            <a:off x="740743" y="2680221"/>
            <a:ext cx="2355164" cy="3312492"/>
          </a:xfrm>
          <a:prstGeom prst="rect">
            <a:avLst/>
          </a:prstGeom>
        </p:spPr>
      </p:pic>
      <p:sp>
        <p:nvSpPr>
          <p:cNvPr id="8" name="矩形 7"/>
          <p:cNvSpPr/>
          <p:nvPr/>
        </p:nvSpPr>
        <p:spPr>
          <a:xfrm>
            <a:off x="3117007" y="2824237"/>
            <a:ext cx="8615287" cy="2631490"/>
          </a:xfrm>
          <a:prstGeom prst="rect">
            <a:avLst/>
          </a:prstGeom>
        </p:spPr>
        <p:txBody>
          <a:bodyPr wrap="square">
            <a:spAutoFit/>
          </a:bodyPr>
          <a:lstStyle/>
          <a:p>
            <a:pPr algn="just">
              <a:lnSpc>
                <a:spcPct val="150000"/>
              </a:lnSpc>
            </a:pPr>
            <a:r>
              <a:rPr lang="zh-CN" altLang="en-US" sz="2200" dirty="0" smtClean="0">
                <a:latin typeface="+mn-ea"/>
                <a:ea typeface="+mn-ea"/>
              </a:rPr>
              <a:t>    俄罗斯民歌在世界民间音乐创作中占有重要的地位。不论是题材、形式还是风格都非常广泛多样，而且表现力极为丰富。</a:t>
            </a:r>
            <a:endParaRPr lang="zh-CN" altLang="en-US" sz="2200" dirty="0" smtClean="0">
              <a:latin typeface="+mn-ea"/>
              <a:ea typeface="+mn-ea"/>
            </a:endParaRPr>
          </a:p>
          <a:p>
            <a:pPr algn="just">
              <a:lnSpc>
                <a:spcPct val="150000"/>
              </a:lnSpc>
            </a:pPr>
            <a:r>
              <a:rPr lang="zh-CN" altLang="en-US" sz="2200" dirty="0" smtClean="0">
                <a:latin typeface="+mn-ea"/>
                <a:ea typeface="+mn-ea"/>
              </a:rPr>
              <a:t>    俄罗斯民歌气息宽广，节奏舒缓，旋律连绵不断地展开，歌曲中的一个音节往往唱一连串的音；而在活泼快速的歌曲中，结构整齐清晰，节拍单纯，旋律常常反复多次。</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伏尔加上的船夫.jpg"/>
          <p:cNvPicPr>
            <a:picLocks noChangeAspect="1"/>
          </p:cNvPicPr>
          <p:nvPr/>
        </p:nvPicPr>
        <p:blipFill>
          <a:blip r:embed="rId1" cstate="print"/>
          <a:stretch>
            <a:fillRect/>
          </a:stretch>
        </p:blipFill>
        <p:spPr>
          <a:xfrm>
            <a:off x="884759" y="1312069"/>
            <a:ext cx="3456384" cy="2592288"/>
          </a:xfrm>
          <a:prstGeom prst="rect">
            <a:avLst/>
          </a:prstGeom>
        </p:spPr>
      </p:pic>
      <p:sp>
        <p:nvSpPr>
          <p:cNvPr id="7" name="矩形 6"/>
          <p:cNvSpPr/>
          <p:nvPr/>
        </p:nvSpPr>
        <p:spPr>
          <a:xfrm>
            <a:off x="884759" y="3976365"/>
            <a:ext cx="3384376" cy="2631490"/>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伏尔加船夫曲</a:t>
            </a:r>
            <a:r>
              <a:rPr lang="en-US" altLang="zh-CN" sz="2200" dirty="0" smtClean="0">
                <a:latin typeface="+mn-ea"/>
                <a:ea typeface="+mn-ea"/>
              </a:rPr>
              <a:t>》</a:t>
            </a:r>
            <a:r>
              <a:rPr lang="zh-CN" altLang="en-US" sz="2200" dirty="0" smtClean="0">
                <a:latin typeface="+mn-ea"/>
                <a:ea typeface="+mn-ea"/>
              </a:rPr>
              <a:t>是一首著名的俄罗斯民歌。整首曲子的基调深沉而又雄健有力，表现了一定的反抗精神。</a:t>
            </a:r>
            <a:endParaRPr lang="zh-CN" altLang="en-US" sz="2200" dirty="0" smtClean="0">
              <a:latin typeface="+mn-ea"/>
              <a:ea typeface="+mn-ea"/>
            </a:endParaRPr>
          </a:p>
        </p:txBody>
      </p:sp>
      <p:pic>
        <p:nvPicPr>
          <p:cNvPr id="8" name="图片 7" descr="伏尔加船夫曲.png"/>
          <p:cNvPicPr>
            <a:picLocks noChangeAspect="1"/>
          </p:cNvPicPr>
          <p:nvPr/>
        </p:nvPicPr>
        <p:blipFill>
          <a:blip r:embed="rId2" cstate="print"/>
          <a:stretch>
            <a:fillRect/>
          </a:stretch>
        </p:blipFill>
        <p:spPr>
          <a:xfrm>
            <a:off x="4413151" y="1960141"/>
            <a:ext cx="7778339" cy="365149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096045"/>
            <a:ext cx="11017224" cy="1107996"/>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latin typeface="+mn-ea"/>
                <a:ea typeface="+mn-ea"/>
              </a:rPr>
              <a:t> </a:t>
            </a:r>
            <a:r>
              <a:rPr lang="zh-CN" altLang="en-US" sz="2200" dirty="0" smtClean="0">
                <a:solidFill>
                  <a:srgbClr val="7030A0"/>
                </a:solidFill>
                <a:latin typeface="+mn-ea"/>
                <a:ea typeface="+mn-ea"/>
              </a:rPr>
              <a:t>俄</a:t>
            </a:r>
            <a:r>
              <a:rPr lang="zh-CN" altLang="en-US" sz="2200" dirty="0" smtClean="0">
                <a:solidFill>
                  <a:srgbClr val="7030A0"/>
                </a:solidFill>
                <a:latin typeface="+mn-ea"/>
                <a:ea typeface="+mn-ea"/>
              </a:rPr>
              <a:t>罗斯民歌</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三套车</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是一首反映劳动人民贫困生活的民歌。与我国民间常见的</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脚夫调</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长工苦</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等民歌所表现的内容一样。</a:t>
            </a:r>
            <a:endParaRPr lang="zh-CN" altLang="en-US" sz="2200" dirty="0" smtClean="0">
              <a:solidFill>
                <a:srgbClr val="7030A0"/>
              </a:solidFill>
              <a:latin typeface="+mn-ea"/>
              <a:ea typeface="+mn-ea"/>
            </a:endParaRPr>
          </a:p>
        </p:txBody>
      </p:sp>
      <p:pic>
        <p:nvPicPr>
          <p:cNvPr id="7" name="图片 6" descr="三套车.png"/>
          <p:cNvPicPr>
            <a:picLocks noChangeAspect="1"/>
          </p:cNvPicPr>
          <p:nvPr/>
        </p:nvPicPr>
        <p:blipFill>
          <a:blip r:embed="rId1" cstate="print"/>
          <a:stretch>
            <a:fillRect/>
          </a:stretch>
        </p:blipFill>
        <p:spPr>
          <a:xfrm>
            <a:off x="2468935" y="2176165"/>
            <a:ext cx="8352928" cy="46405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096045"/>
            <a:ext cx="2646878" cy="583108"/>
          </a:xfrm>
          <a:prstGeom prst="rect">
            <a:avLst/>
          </a:prstGeom>
        </p:spPr>
        <p:txBody>
          <a:bodyPr wrap="none">
            <a:spAutoFit/>
          </a:bodyPr>
          <a:lstStyle/>
          <a:p>
            <a:pPr algn="just">
              <a:lnSpc>
                <a:spcPct val="150000"/>
              </a:lnSpc>
            </a:pPr>
            <a:r>
              <a:rPr lang="zh-CN" altLang="en-US" sz="2400" dirty="0" smtClean="0"/>
              <a:t>（五）意大利民歌</a:t>
            </a:r>
            <a:endParaRPr lang="zh-CN" altLang="en-US" sz="2400" dirty="0" smtClean="0"/>
          </a:p>
        </p:txBody>
      </p:sp>
      <p:pic>
        <p:nvPicPr>
          <p:cNvPr id="7" name="图片 6" descr="意大利的民族服饰.jpg"/>
          <p:cNvPicPr>
            <a:picLocks noChangeAspect="1"/>
          </p:cNvPicPr>
          <p:nvPr/>
        </p:nvPicPr>
        <p:blipFill>
          <a:blip r:embed="rId1" cstate="print"/>
          <a:stretch>
            <a:fillRect/>
          </a:stretch>
        </p:blipFill>
        <p:spPr>
          <a:xfrm>
            <a:off x="8085559" y="1528093"/>
            <a:ext cx="2988704" cy="5265579"/>
          </a:xfrm>
          <a:prstGeom prst="rect">
            <a:avLst/>
          </a:prstGeom>
        </p:spPr>
      </p:pic>
      <p:sp>
        <p:nvSpPr>
          <p:cNvPr id="8" name="矩形 7"/>
          <p:cNvSpPr/>
          <p:nvPr/>
        </p:nvSpPr>
        <p:spPr>
          <a:xfrm>
            <a:off x="1244799" y="2536205"/>
            <a:ext cx="6429375" cy="3139321"/>
          </a:xfrm>
          <a:prstGeom prst="rect">
            <a:avLst/>
          </a:prstGeom>
        </p:spPr>
        <p:txBody>
          <a:bodyPr>
            <a:spAutoFit/>
          </a:bodyPr>
          <a:lstStyle/>
          <a:p>
            <a:pPr algn="just">
              <a:lnSpc>
                <a:spcPct val="150000"/>
              </a:lnSpc>
            </a:pPr>
            <a:r>
              <a:rPr lang="zh-CN" altLang="en-US" sz="2200" dirty="0" smtClean="0">
                <a:latin typeface="+mn-ea"/>
                <a:ea typeface="+mn-ea"/>
              </a:rPr>
              <a:t>    意大利民歌的起源最早可以追溯到</a:t>
            </a:r>
            <a:r>
              <a:rPr lang="en-US" altLang="zh-CN" sz="2200" dirty="0" smtClean="0">
                <a:latin typeface="+mn-ea"/>
                <a:ea typeface="+mn-ea"/>
              </a:rPr>
              <a:t>14 </a:t>
            </a:r>
            <a:r>
              <a:rPr lang="zh-CN" altLang="en-US" sz="2200" dirty="0" smtClean="0">
                <a:latin typeface="+mn-ea"/>
                <a:ea typeface="+mn-ea"/>
              </a:rPr>
              <a:t>世纪的牧歌。作曲者常采用知名作家的词来谱曲，所以歌词有很高的文学价值。意大利牧歌的内容都是以爱情为主题或描写对田园的喜爱。</a:t>
            </a:r>
            <a:endParaRPr lang="en-US" altLang="zh-CN" sz="2200" dirty="0" smtClean="0">
              <a:latin typeface="+mn-ea"/>
              <a:ea typeface="+mn-ea"/>
            </a:endParaRPr>
          </a:p>
          <a:p>
            <a:pPr algn="just">
              <a:lnSpc>
                <a:spcPct val="150000"/>
              </a:lnSpc>
            </a:pPr>
            <a:r>
              <a:rPr lang="en-US" altLang="zh-CN" sz="2200" dirty="0" smtClean="0">
                <a:latin typeface="+mn-ea"/>
                <a:ea typeface="+mn-ea"/>
              </a:rPr>
              <a:t>   </a:t>
            </a:r>
            <a:r>
              <a:rPr lang="en-US" altLang="zh-CN" sz="2200" dirty="0" smtClean="0">
                <a:latin typeface="+mn-ea"/>
                <a:ea typeface="+mn-ea"/>
              </a:rPr>
              <a:t> </a:t>
            </a:r>
            <a:r>
              <a:rPr lang="zh-CN" altLang="en-US" sz="2200" dirty="0" smtClean="0">
                <a:latin typeface="+mn-ea"/>
                <a:ea typeface="+mn-ea"/>
              </a:rPr>
              <a:t>意</a:t>
            </a:r>
            <a:r>
              <a:rPr lang="zh-CN" altLang="en-US" sz="2200" dirty="0" smtClean="0">
                <a:latin typeface="+mn-ea"/>
                <a:ea typeface="+mn-ea"/>
              </a:rPr>
              <a:t>大利民歌流畅生动，富有歌唱性和浪漫色彩，是世界音乐宝库中一颗灿烂的明珠。</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84077"/>
            <a:ext cx="6673622" cy="430887"/>
          </a:xfrm>
          <a:prstGeom prst="rect">
            <a:avLst/>
          </a:prstGeom>
        </p:spPr>
        <p:txBody>
          <a:bodyPr wrap="none">
            <a:spAutoFit/>
          </a:bodyPr>
          <a:lstStyle/>
          <a:p>
            <a:r>
              <a:rPr lang="en-US" altLang="zh-CN" sz="2200" dirty="0" smtClean="0">
                <a:solidFill>
                  <a:srgbClr val="00B050"/>
                </a:solidFill>
                <a:latin typeface="+mn-ea"/>
                <a:ea typeface="+mn-ea"/>
              </a:rPr>
              <a:t>《</a:t>
            </a:r>
            <a:r>
              <a:rPr lang="zh-CN" altLang="en-US" sz="2200" dirty="0" smtClean="0">
                <a:solidFill>
                  <a:srgbClr val="00B050"/>
                </a:solidFill>
                <a:latin typeface="+mn-ea"/>
                <a:ea typeface="+mn-ea"/>
              </a:rPr>
              <a:t>桑塔</a:t>
            </a:r>
            <a:r>
              <a:rPr lang="en-US" altLang="zh-CN" sz="2200" dirty="0" smtClean="0">
                <a:solidFill>
                  <a:srgbClr val="00B050"/>
                </a:solidFill>
                <a:latin typeface="+mn-ea"/>
                <a:ea typeface="+mn-ea"/>
              </a:rPr>
              <a:t>• </a:t>
            </a:r>
            <a:r>
              <a:rPr lang="zh-CN" altLang="en-US" sz="2200" dirty="0" smtClean="0">
                <a:solidFill>
                  <a:srgbClr val="00B050"/>
                </a:solidFill>
                <a:latin typeface="+mn-ea"/>
                <a:ea typeface="+mn-ea"/>
              </a:rPr>
              <a:t>露琪亚</a:t>
            </a:r>
            <a:r>
              <a:rPr lang="en-US" altLang="zh-CN" sz="2200" dirty="0" smtClean="0">
                <a:solidFill>
                  <a:srgbClr val="00B050"/>
                </a:solidFill>
                <a:latin typeface="+mn-ea"/>
                <a:ea typeface="+mn-ea"/>
              </a:rPr>
              <a:t>》</a:t>
            </a:r>
            <a:r>
              <a:rPr lang="zh-CN" altLang="en-US" sz="2200" dirty="0" smtClean="0">
                <a:solidFill>
                  <a:srgbClr val="00B050"/>
                </a:solidFill>
                <a:latin typeface="+mn-ea"/>
                <a:ea typeface="+mn-ea"/>
              </a:rPr>
              <a:t>是一首著名的那不勒斯“船歌”。</a:t>
            </a:r>
            <a:endParaRPr lang="zh-CN" altLang="en-US" sz="2200" dirty="0" smtClean="0">
              <a:solidFill>
                <a:srgbClr val="00B050"/>
              </a:solidFill>
              <a:latin typeface="+mn-ea"/>
              <a:ea typeface="+mn-ea"/>
            </a:endParaRPr>
          </a:p>
        </p:txBody>
      </p:sp>
      <p:pic>
        <p:nvPicPr>
          <p:cNvPr id="7" name="图片 6" descr="桑塔 露琪亚.png"/>
          <p:cNvPicPr>
            <a:picLocks noChangeAspect="1"/>
          </p:cNvPicPr>
          <p:nvPr/>
        </p:nvPicPr>
        <p:blipFill>
          <a:blip r:embed="rId1" cstate="print"/>
          <a:stretch>
            <a:fillRect/>
          </a:stretch>
        </p:blipFill>
        <p:spPr>
          <a:xfrm>
            <a:off x="1028775" y="2104157"/>
            <a:ext cx="10657184" cy="42248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帕瓦罗蒂.JPEG"/>
          <p:cNvPicPr>
            <a:picLocks noChangeAspect="1"/>
          </p:cNvPicPr>
          <p:nvPr/>
        </p:nvPicPr>
        <p:blipFill>
          <a:blip r:embed="rId1" cstate="print"/>
          <a:stretch>
            <a:fillRect/>
          </a:stretch>
        </p:blipFill>
        <p:spPr>
          <a:xfrm>
            <a:off x="9885759" y="736005"/>
            <a:ext cx="2260501" cy="2246373"/>
          </a:xfrm>
          <a:prstGeom prst="rect">
            <a:avLst/>
          </a:prstGeom>
        </p:spPr>
      </p:pic>
      <p:pic>
        <p:nvPicPr>
          <p:cNvPr id="7" name="图片 6" descr="帕瓦罗蒂.png"/>
          <p:cNvPicPr>
            <a:picLocks noChangeAspect="1"/>
          </p:cNvPicPr>
          <p:nvPr/>
        </p:nvPicPr>
        <p:blipFill>
          <a:blip r:embed="rId2" cstate="print"/>
          <a:stretch>
            <a:fillRect/>
          </a:stretch>
        </p:blipFill>
        <p:spPr>
          <a:xfrm>
            <a:off x="1748855" y="1672109"/>
            <a:ext cx="7992888" cy="469651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外国民歌鉴赏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096045"/>
            <a:ext cx="2646878" cy="583108"/>
          </a:xfrm>
          <a:prstGeom prst="rect">
            <a:avLst/>
          </a:prstGeom>
        </p:spPr>
        <p:txBody>
          <a:bodyPr wrap="none">
            <a:spAutoFit/>
          </a:bodyPr>
          <a:lstStyle/>
          <a:p>
            <a:pPr algn="just">
              <a:lnSpc>
                <a:spcPct val="150000"/>
              </a:lnSpc>
            </a:pPr>
            <a:r>
              <a:rPr lang="zh-CN" altLang="en-US" sz="2400" dirty="0" smtClean="0"/>
              <a:t>（六）加拿大民歌</a:t>
            </a:r>
            <a:endParaRPr lang="zh-CN" altLang="en-US" sz="2400" dirty="0" smtClean="0"/>
          </a:p>
        </p:txBody>
      </p:sp>
      <p:pic>
        <p:nvPicPr>
          <p:cNvPr id="8" name="图片 7" descr="加拿大民族服饰.png"/>
          <p:cNvPicPr>
            <a:picLocks noChangeAspect="1"/>
          </p:cNvPicPr>
          <p:nvPr/>
        </p:nvPicPr>
        <p:blipFill>
          <a:blip r:embed="rId1" cstate="print"/>
          <a:stretch>
            <a:fillRect/>
          </a:stretch>
        </p:blipFill>
        <p:spPr>
          <a:xfrm>
            <a:off x="1244799" y="3832349"/>
            <a:ext cx="2434162" cy="2900607"/>
          </a:xfrm>
          <a:prstGeom prst="rect">
            <a:avLst/>
          </a:prstGeom>
        </p:spPr>
      </p:pic>
      <p:sp>
        <p:nvSpPr>
          <p:cNvPr id="9" name="矩形 8"/>
          <p:cNvSpPr/>
          <p:nvPr/>
        </p:nvSpPr>
        <p:spPr>
          <a:xfrm>
            <a:off x="1028775" y="1672109"/>
            <a:ext cx="10945216" cy="2123658"/>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红河谷</a:t>
            </a:r>
            <a:r>
              <a:rPr lang="en-US" altLang="zh-CN" sz="2200" dirty="0" smtClean="0">
                <a:latin typeface="+mn-ea"/>
                <a:ea typeface="+mn-ea"/>
              </a:rPr>
              <a:t>》</a:t>
            </a:r>
            <a:r>
              <a:rPr lang="zh-CN" altLang="en-US" sz="2200" dirty="0" smtClean="0">
                <a:latin typeface="+mn-ea"/>
                <a:ea typeface="+mn-ea"/>
              </a:rPr>
              <a:t>是流传于北美洲红河一带的民歌，它带有美国北方民歌的某些风格特色，在加拿大南部也很流行，因而加拿大人认为它是一首加拿大民歌。这首歌的歌词描述的是一个小伙子就要离开自己的恋人和故乡而远走他乡之时，姑娘一往情深、恋恋不舍地向心上人倾诉衷肠。</a:t>
            </a:r>
            <a:endParaRPr lang="zh-CN" altLang="en-US" sz="2200" dirty="0" smtClean="0">
              <a:latin typeface="+mn-ea"/>
              <a:ea typeface="+mn-ea"/>
            </a:endParaRPr>
          </a:p>
        </p:txBody>
      </p:sp>
      <p:pic>
        <p:nvPicPr>
          <p:cNvPr id="10" name="图片 9" descr="红河谷.png"/>
          <p:cNvPicPr>
            <a:picLocks noChangeAspect="1"/>
          </p:cNvPicPr>
          <p:nvPr/>
        </p:nvPicPr>
        <p:blipFill>
          <a:blip r:embed="rId2" cstate="print"/>
          <a:stretch>
            <a:fillRect/>
          </a:stretch>
        </p:blipFill>
        <p:spPr>
          <a:xfrm>
            <a:off x="4053111" y="3616325"/>
            <a:ext cx="7992888" cy="313770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382365" y="188697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358000" y="3603129"/>
            <a:ext cx="3744416"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中外艺术民歌</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168053"/>
            <a:ext cx="11305256" cy="1615827"/>
          </a:xfrm>
          <a:prstGeom prst="rect">
            <a:avLst/>
          </a:prstGeom>
        </p:spPr>
        <p:txBody>
          <a:bodyPr wrap="square">
            <a:spAutoFit/>
          </a:bodyPr>
          <a:lstStyle/>
          <a:p>
            <a:pPr algn="just">
              <a:lnSpc>
                <a:spcPct val="150000"/>
              </a:lnSpc>
            </a:pPr>
            <a:r>
              <a:rPr lang="zh-CN" altLang="en-US" sz="2200" dirty="0" smtClean="0">
                <a:latin typeface="+mn-ea"/>
                <a:ea typeface="+mn-ea"/>
              </a:rPr>
              <a:t>    艺术歌曲是指</a:t>
            </a:r>
            <a:r>
              <a:rPr lang="en-US" altLang="zh-CN" sz="2200" dirty="0" smtClean="0">
                <a:latin typeface="+mn-ea"/>
                <a:ea typeface="+mn-ea"/>
              </a:rPr>
              <a:t>18</a:t>
            </a:r>
            <a:r>
              <a:rPr lang="zh-CN" altLang="en-US" sz="2200" dirty="0" smtClean="0">
                <a:latin typeface="+mn-ea"/>
                <a:ea typeface="+mn-ea"/>
              </a:rPr>
              <a:t>世</a:t>
            </a:r>
            <a:r>
              <a:rPr lang="zh-CN" altLang="en-US" sz="2200" dirty="0" smtClean="0">
                <a:latin typeface="+mn-ea"/>
                <a:ea typeface="+mn-ea"/>
              </a:rPr>
              <a:t>纪末</a:t>
            </a: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纪初盛行于欧洲的一种抒情歌曲。在浪漫主义时期，艺术家们喜欢追求自由和解放，他们常常以文学、诗歌、戏剧等其他艺术形式的内容为基础，为强调表现意图而添加明确的标题。这就是艺术歌曲产生的缘由。</a:t>
            </a:r>
            <a:endParaRPr lang="zh-CN" altLang="en-US" sz="2200" dirty="0" smtClean="0">
              <a:latin typeface="+mn-ea"/>
              <a:ea typeface="+mn-ea"/>
            </a:endParaRPr>
          </a:p>
        </p:txBody>
      </p:sp>
      <p:sp>
        <p:nvSpPr>
          <p:cNvPr id="7" name="矩形 6"/>
          <p:cNvSpPr/>
          <p:nvPr/>
        </p:nvSpPr>
        <p:spPr>
          <a:xfrm>
            <a:off x="812751" y="2968253"/>
            <a:ext cx="11449272" cy="1107996"/>
          </a:xfrm>
          <a:prstGeom prst="rect">
            <a:avLst/>
          </a:prstGeom>
        </p:spPr>
        <p:txBody>
          <a:bodyPr wrap="square">
            <a:spAutoFit/>
          </a:bodyPr>
          <a:lstStyle/>
          <a:p>
            <a:pPr algn="just">
              <a:lnSpc>
                <a:spcPct val="150000"/>
              </a:lnSpc>
            </a:pPr>
            <a:r>
              <a:rPr lang="zh-CN" altLang="en-US" sz="2200" dirty="0" smtClean="0">
                <a:latin typeface="+mn-ea"/>
                <a:ea typeface="+mn-ea"/>
              </a:rPr>
              <a:t>    演唱时加钢琴伴奏是艺术歌曲常见的形式。德国作曲家舒伯特的</a:t>
            </a:r>
            <a:r>
              <a:rPr lang="en-US" altLang="zh-CN" sz="2200" dirty="0" smtClean="0">
                <a:latin typeface="+mn-ea"/>
                <a:ea typeface="+mn-ea"/>
              </a:rPr>
              <a:t>《</a:t>
            </a:r>
            <a:r>
              <a:rPr lang="zh-CN" altLang="en-US" sz="2200" dirty="0" smtClean="0">
                <a:latin typeface="+mn-ea"/>
                <a:ea typeface="+mn-ea"/>
              </a:rPr>
              <a:t>鳟鱼</a:t>
            </a:r>
            <a:r>
              <a:rPr lang="en-US" altLang="zh-CN" sz="2200" dirty="0" smtClean="0">
                <a:latin typeface="+mn-ea"/>
                <a:ea typeface="+mn-ea"/>
              </a:rPr>
              <a:t>》</a:t>
            </a:r>
            <a:r>
              <a:rPr lang="zh-CN" altLang="en-US" sz="2200" dirty="0" smtClean="0">
                <a:latin typeface="+mn-ea"/>
                <a:ea typeface="+mn-ea"/>
              </a:rPr>
              <a:t>、波兰作曲家肖邦的</a:t>
            </a:r>
            <a:r>
              <a:rPr lang="en-US" altLang="zh-CN" sz="2200" dirty="0" smtClean="0">
                <a:latin typeface="+mn-ea"/>
                <a:ea typeface="+mn-ea"/>
              </a:rPr>
              <a:t>《</a:t>
            </a:r>
            <a:r>
              <a:rPr lang="zh-CN" altLang="en-US" sz="2200" dirty="0" smtClean="0">
                <a:latin typeface="+mn-ea"/>
                <a:ea typeface="+mn-ea"/>
              </a:rPr>
              <a:t>愿望</a:t>
            </a:r>
            <a:r>
              <a:rPr lang="en-US" altLang="zh-CN" sz="2200" dirty="0" smtClean="0">
                <a:latin typeface="+mn-ea"/>
                <a:ea typeface="+mn-ea"/>
              </a:rPr>
              <a:t>》</a:t>
            </a:r>
            <a:r>
              <a:rPr lang="zh-CN" altLang="en-US" sz="2200" dirty="0" smtClean="0">
                <a:latin typeface="+mn-ea"/>
                <a:ea typeface="+mn-ea"/>
              </a:rPr>
              <a:t>均在音乐中非常生动地体现了这种创作意图。</a:t>
            </a:r>
            <a:endParaRPr lang="zh-CN" altLang="en-US" sz="2200" dirty="0" smtClean="0">
              <a:latin typeface="+mn-ea"/>
              <a:ea typeface="+mn-ea"/>
            </a:endParaRPr>
          </a:p>
        </p:txBody>
      </p:sp>
      <p:pic>
        <p:nvPicPr>
          <p:cNvPr id="8" name="图片 7" descr="钢琴.png"/>
          <p:cNvPicPr>
            <a:picLocks noChangeAspect="1"/>
          </p:cNvPicPr>
          <p:nvPr/>
        </p:nvPicPr>
        <p:blipFill>
          <a:blip r:embed="rId1" cstate="print"/>
          <a:stretch>
            <a:fillRect/>
          </a:stretch>
        </p:blipFill>
        <p:spPr>
          <a:xfrm>
            <a:off x="9381703" y="3904357"/>
            <a:ext cx="2524125" cy="2886075"/>
          </a:xfrm>
          <a:prstGeom prst="rect">
            <a:avLst/>
          </a:prstGeom>
        </p:spPr>
      </p:pic>
      <p:sp>
        <p:nvSpPr>
          <p:cNvPr id="9" name="矩形 8"/>
          <p:cNvSpPr/>
          <p:nvPr/>
        </p:nvSpPr>
        <p:spPr>
          <a:xfrm>
            <a:off x="740743" y="4336405"/>
            <a:ext cx="8640960" cy="1107996"/>
          </a:xfrm>
          <a:prstGeom prst="rect">
            <a:avLst/>
          </a:prstGeom>
        </p:spPr>
        <p:txBody>
          <a:bodyPr wrap="square">
            <a:spAutoFit/>
          </a:bodyPr>
          <a:lstStyle/>
          <a:p>
            <a:pPr algn="just">
              <a:lnSpc>
                <a:spcPct val="150000"/>
              </a:lnSpc>
            </a:pPr>
            <a:r>
              <a:rPr lang="zh-CN" altLang="en-US" sz="2200" dirty="0" smtClean="0">
                <a:latin typeface="+mn-ea"/>
                <a:ea typeface="+mn-ea"/>
              </a:rPr>
              <a:t>    艺术歌曲的内容比较丰富，有叙事、抒情、讽刺等，在演唱方法上都属于美声唱法，各声部均可表现。</a:t>
            </a:r>
            <a:endParaRPr lang="zh-CN" altLang="en-US" sz="2200" dirty="0" smtClean="0">
              <a:latin typeface="+mn-ea"/>
              <a:ea typeface="+mn-ea"/>
            </a:endParaRPr>
          </a:p>
        </p:txBody>
      </p:sp>
      <p:sp>
        <p:nvSpPr>
          <p:cNvPr id="10" name="矩形 9"/>
          <p:cNvSpPr/>
          <p:nvPr/>
        </p:nvSpPr>
        <p:spPr>
          <a:xfrm>
            <a:off x="740743" y="5488533"/>
            <a:ext cx="8640960" cy="1107996"/>
          </a:xfrm>
          <a:prstGeom prst="rect">
            <a:avLst/>
          </a:prstGeom>
        </p:spPr>
        <p:txBody>
          <a:bodyPr wrap="square">
            <a:spAutoFit/>
          </a:bodyPr>
          <a:lstStyle/>
          <a:p>
            <a:pPr algn="just">
              <a:lnSpc>
                <a:spcPct val="150000"/>
              </a:lnSpc>
            </a:pPr>
            <a:r>
              <a:rPr lang="zh-CN" altLang="en-US" sz="2200" dirty="0" smtClean="0">
                <a:latin typeface="+mn-ea"/>
                <a:ea typeface="+mn-ea"/>
              </a:rPr>
              <a:t>    艺术歌曲采用的声乐体裁有颂歌、抒情歌曲、叙事歌曲、讽刺歌曲、摇篮曲、小夜曲等。</a:t>
            </a:r>
            <a:endParaRPr lang="zh-CN" altLang="en-US" sz="2200" dirty="0" smtClean="0">
              <a:latin typeface="+mn-ea"/>
              <a:ea typeface="+mn-ea"/>
            </a:endParaRPr>
          </a:p>
        </p:txBody>
      </p:sp>
      <p:sp>
        <p:nvSpPr>
          <p:cNvPr id="11"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中外艺术歌曲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945" y="1167765"/>
            <a:ext cx="6552565" cy="2306955"/>
          </a:xfrm>
          <a:prstGeom prst="rect">
            <a:avLst/>
          </a:prstGeom>
        </p:spPr>
        <p:txBody>
          <a:bodyPr wrap="square">
            <a:spAutoFit/>
          </a:bodyPr>
          <a:lstStyle/>
          <a:p>
            <a:pPr algn="just">
              <a:lnSpc>
                <a:spcPct val="150000"/>
              </a:lnSpc>
            </a:pPr>
            <a:r>
              <a:rPr lang="zh-CN" altLang="en-US" sz="2400" dirty="0" smtClean="0"/>
              <a:t>         民歌是人民在社会实践中为表情达意而口头创作的一种歌曲形式，通过口传心授在群众世代相传中不断得到加工提炼，具有集体创作和不断变异的特点。</a:t>
            </a:r>
            <a:endParaRPr lang="zh-CN" altLang="en-US" sz="2400" dirty="0"/>
          </a:p>
        </p:txBody>
      </p:sp>
      <p:sp>
        <p:nvSpPr>
          <p:cNvPr id="7" name="矩形 6"/>
          <p:cNvSpPr/>
          <p:nvPr/>
        </p:nvSpPr>
        <p:spPr>
          <a:xfrm>
            <a:off x="956945" y="3667125"/>
            <a:ext cx="6552565" cy="1753235"/>
          </a:xfrm>
          <a:prstGeom prst="rect">
            <a:avLst/>
          </a:prstGeom>
        </p:spPr>
        <p:txBody>
          <a:bodyPr wrap="square">
            <a:spAutoFit/>
          </a:bodyPr>
          <a:lstStyle/>
          <a:p>
            <a:pPr algn="just">
              <a:lnSpc>
                <a:spcPct val="150000"/>
              </a:lnSpc>
            </a:pPr>
            <a:r>
              <a:rPr lang="zh-CN" altLang="en-US" sz="2400" dirty="0" smtClean="0"/>
              <a:t>         民歌的音乐语言简明洗练，音乐形象鲜明生动、易于传唱，具有鲜明的民族特征和地方色彩。</a:t>
            </a:r>
            <a:endParaRPr lang="zh-CN" altLang="en-US" sz="2400" dirty="0" smtClean="0"/>
          </a:p>
        </p:txBody>
      </p:sp>
      <p:pic>
        <p:nvPicPr>
          <p:cNvPr id="8" name="图片 7" descr="民族人物1.jpg"/>
          <p:cNvPicPr>
            <a:picLocks noChangeAspect="1"/>
          </p:cNvPicPr>
          <p:nvPr/>
        </p:nvPicPr>
        <p:blipFill>
          <a:blip r:embed="rId1" cstate="print"/>
          <a:stretch>
            <a:fillRect/>
          </a:stretch>
        </p:blipFill>
        <p:spPr>
          <a:xfrm>
            <a:off x="8161655" y="1002665"/>
            <a:ext cx="3810635" cy="55041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460823" y="1312069"/>
            <a:ext cx="8471271" cy="430887"/>
          </a:xfrm>
          <a:prstGeom prst="rect">
            <a:avLst/>
          </a:prstGeom>
        </p:spPr>
        <p:txBody>
          <a:bodyPr wrap="square">
            <a:spAutoFit/>
          </a:bodyPr>
          <a:lstStyle/>
          <a:p>
            <a:r>
              <a:rPr lang="zh-CN" altLang="en-US" sz="2200" dirty="0" smtClean="0">
                <a:solidFill>
                  <a:schemeClr val="accent6">
                    <a:lumMod val="75000"/>
                  </a:schemeClr>
                </a:solidFill>
                <a:latin typeface="+mn-ea"/>
                <a:ea typeface="+mn-ea"/>
              </a:rPr>
              <a:t>我国的艺术歌曲最早可以追溯到南宋文人音乐家姜夔的“自度曲”。</a:t>
            </a:r>
            <a:endParaRPr lang="zh-CN" altLang="en-US" sz="2200" dirty="0" smtClean="0">
              <a:solidFill>
                <a:schemeClr val="accent6">
                  <a:lumMod val="75000"/>
                </a:schemeClr>
              </a:solidFill>
              <a:latin typeface="+mn-ea"/>
              <a:ea typeface="+mn-ea"/>
            </a:endParaRPr>
          </a:p>
        </p:txBody>
      </p:sp>
      <p:sp>
        <p:nvSpPr>
          <p:cNvPr id="7" name="矩形 6"/>
          <p:cNvSpPr/>
          <p:nvPr/>
        </p:nvSpPr>
        <p:spPr>
          <a:xfrm>
            <a:off x="884759" y="1960141"/>
            <a:ext cx="11089232" cy="1107996"/>
          </a:xfrm>
          <a:prstGeom prst="rect">
            <a:avLst/>
          </a:prstGeom>
        </p:spPr>
        <p:txBody>
          <a:bodyPr wrap="square">
            <a:spAutoFit/>
          </a:bodyPr>
          <a:lstStyle/>
          <a:p>
            <a:pPr>
              <a:lnSpc>
                <a:spcPct val="150000"/>
              </a:lnSpc>
            </a:pPr>
            <a:r>
              <a:rPr lang="zh-CN" altLang="en-US" sz="2200" dirty="0" smtClean="0">
                <a:solidFill>
                  <a:srgbClr val="FF99FF"/>
                </a:solidFill>
                <a:latin typeface="+mn-ea"/>
                <a:ea typeface="+mn-ea"/>
              </a:rPr>
              <a:t>    </a:t>
            </a:r>
            <a:r>
              <a:rPr lang="zh-CN" altLang="en-US" sz="2200" dirty="0" smtClean="0">
                <a:solidFill>
                  <a:schemeClr val="accent6">
                    <a:lumMod val="75000"/>
                  </a:schemeClr>
                </a:solidFill>
                <a:latin typeface="+mn-ea"/>
                <a:ea typeface="+mn-ea"/>
              </a:rPr>
              <a:t>近代中国艺术歌曲的形成和发展源于“五四”新文化运动。在新文化运动的影响下，我国开始了传播西洋音乐、改进</a:t>
            </a:r>
            <a:r>
              <a:rPr lang="zh-CN" altLang="en-US" sz="2200" dirty="0" smtClean="0">
                <a:solidFill>
                  <a:schemeClr val="accent6">
                    <a:lumMod val="75000"/>
                  </a:schemeClr>
                </a:solidFill>
                <a:latin typeface="+mn-ea"/>
              </a:rPr>
              <a:t>国乐的音乐活动。</a:t>
            </a:r>
            <a:endParaRPr lang="zh-CN" altLang="en-US" sz="2200" dirty="0" smtClean="0">
              <a:solidFill>
                <a:schemeClr val="accent6">
                  <a:lumMod val="75000"/>
                </a:schemeClr>
              </a:solidFill>
              <a:latin typeface="+mn-ea"/>
            </a:endParaRPr>
          </a:p>
        </p:txBody>
      </p:sp>
      <p:sp>
        <p:nvSpPr>
          <p:cNvPr id="9" name="矩形 8"/>
          <p:cNvSpPr/>
          <p:nvPr/>
        </p:nvSpPr>
        <p:spPr>
          <a:xfrm>
            <a:off x="812751" y="3256285"/>
            <a:ext cx="11017224" cy="1028680"/>
          </a:xfrm>
          <a:prstGeom prst="rect">
            <a:avLst/>
          </a:prstGeom>
        </p:spPr>
        <p:txBody>
          <a:bodyPr wrap="square">
            <a:spAutoFit/>
          </a:bodyPr>
          <a:lstStyle/>
          <a:p>
            <a:pPr algn="just">
              <a:lnSpc>
                <a:spcPct val="150000"/>
              </a:lnSpc>
            </a:pPr>
            <a:r>
              <a:rPr lang="zh-CN" altLang="en-US" sz="2200" dirty="0" smtClean="0">
                <a:solidFill>
                  <a:srgbClr val="ED1C24"/>
                </a:solidFill>
                <a:latin typeface="+mn-ea"/>
                <a:ea typeface="+mn-ea"/>
              </a:rPr>
              <a:t>    </a:t>
            </a:r>
            <a:r>
              <a:rPr lang="zh-CN" altLang="en-US" sz="2200" dirty="0" smtClean="0">
                <a:solidFill>
                  <a:schemeClr val="accent6">
                    <a:lumMod val="75000"/>
                  </a:schemeClr>
                </a:solidFill>
                <a:latin typeface="+mn-ea"/>
                <a:ea typeface="+mn-ea"/>
              </a:rPr>
              <a:t>抗战时期的艺术歌曲则融入了抗战的内容。这类歌曲主题鲜明，时代感强烈，音乐语言简练，风格鲜明。如聂耳的</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铁蹄下的歌女</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、贺绿汀的</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嘉陵江上</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等。</a:t>
            </a:r>
            <a:endParaRPr lang="zh-CN" altLang="en-US" sz="2200" dirty="0" smtClean="0">
              <a:solidFill>
                <a:schemeClr val="accent6">
                  <a:lumMod val="75000"/>
                </a:schemeClr>
              </a:solidFill>
              <a:latin typeface="+mn-ea"/>
              <a:ea typeface="+mn-ea"/>
            </a:endParaRPr>
          </a:p>
        </p:txBody>
      </p:sp>
      <p:sp>
        <p:nvSpPr>
          <p:cNvPr id="10" name="矩形 9"/>
          <p:cNvSpPr/>
          <p:nvPr/>
        </p:nvSpPr>
        <p:spPr>
          <a:xfrm>
            <a:off x="812751" y="4696445"/>
            <a:ext cx="11233248" cy="1615827"/>
          </a:xfrm>
          <a:prstGeom prst="rect">
            <a:avLst/>
          </a:prstGeom>
        </p:spPr>
        <p:txBody>
          <a:bodyPr wrap="square">
            <a:spAutoFit/>
          </a:bodyPr>
          <a:lstStyle/>
          <a:p>
            <a:pPr algn="just">
              <a:lnSpc>
                <a:spcPct val="150000"/>
              </a:lnSpc>
            </a:pPr>
            <a:r>
              <a:rPr lang="zh-CN" altLang="en-US" sz="2200" dirty="0" smtClean="0">
                <a:solidFill>
                  <a:schemeClr val="accent6">
                    <a:lumMod val="75000"/>
                  </a:schemeClr>
                </a:solidFill>
                <a:latin typeface="+mn-ea"/>
                <a:ea typeface="+mn-ea"/>
              </a:rPr>
              <a:t>    改革开放以来，我国的艺术歌曲创作空前繁荣。新时期的作曲家郑秋枫、施光南、尚德义、谷建芬、徐沛东、王志信等创作出一大批脍炙人口的艺术歌曲，如</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我爱你，中国</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吐鲁番的葡萄熟了</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我们是黄河泰山</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我像雪花天上来</a:t>
            </a:r>
            <a:r>
              <a:rPr lang="en-US" altLang="zh-CN" sz="2200" dirty="0" smtClean="0">
                <a:solidFill>
                  <a:schemeClr val="accent6">
                    <a:lumMod val="75000"/>
                  </a:schemeClr>
                </a:solidFill>
                <a:latin typeface="+mn-ea"/>
                <a:ea typeface="+mn-ea"/>
              </a:rPr>
              <a:t>》</a:t>
            </a:r>
            <a:r>
              <a:rPr lang="zh-CN" altLang="en-US" sz="2200" dirty="0" smtClean="0">
                <a:solidFill>
                  <a:schemeClr val="accent6">
                    <a:lumMod val="75000"/>
                  </a:schemeClr>
                </a:solidFill>
                <a:latin typeface="+mn-ea"/>
                <a:ea typeface="+mn-ea"/>
              </a:rPr>
              <a:t>等。</a:t>
            </a:r>
            <a:endParaRPr lang="zh-CN" altLang="en-US" sz="2200" dirty="0" smtClean="0">
              <a:solidFill>
                <a:schemeClr val="accent6">
                  <a:lumMod val="75000"/>
                </a:schemeClr>
              </a:solidFill>
              <a:latin typeface="+mn-ea"/>
              <a:ea typeface="+mn-ea"/>
            </a:endParaRPr>
          </a:p>
        </p:txBody>
      </p:sp>
      <p:sp>
        <p:nvSpPr>
          <p:cNvPr id="12" name="矩形 11"/>
          <p:cNvSpPr/>
          <p:nvPr/>
        </p:nvSpPr>
        <p:spPr>
          <a:xfrm>
            <a:off x="668735" y="519981"/>
            <a:ext cx="1576073" cy="923330"/>
          </a:xfrm>
          <a:prstGeom prst="rect">
            <a:avLst/>
          </a:prstGeom>
          <a:noFill/>
          <a:scene3d>
            <a:camera prst="isometricOffAxis1Right"/>
            <a:lightRig rig="threePt" dir="t"/>
          </a:scene3d>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概述</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236687" y="1096045"/>
            <a:ext cx="5750293" cy="923330"/>
          </a:xfrm>
          <a:prstGeom prst="rect">
            <a:avLst/>
          </a:prstGeom>
          <a:noFill/>
          <a:scene3d>
            <a:camera prst="isometricOffAxis1Right"/>
            <a:lightRig rig="threePt" dir="t"/>
          </a:scene3d>
        </p:spPr>
        <p:txBody>
          <a:bodyPr wrap="none" lIns="91440" tIns="45720" rIns="91440" bIns="45720">
            <a:spAutoFit/>
          </a:bodyPr>
          <a:lstStyle/>
          <a:p>
            <a:pPr algn="ctr"/>
            <a:r>
              <a:rPr lang="zh-CN" alt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中国艺术歌曲鉴赏</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8" name="图片 7" descr="满江红.png"/>
          <p:cNvPicPr>
            <a:picLocks noChangeAspect="1"/>
          </p:cNvPicPr>
          <p:nvPr/>
        </p:nvPicPr>
        <p:blipFill>
          <a:blip r:embed="rId1" cstate="print"/>
          <a:stretch>
            <a:fillRect/>
          </a:stretch>
        </p:blipFill>
        <p:spPr>
          <a:xfrm>
            <a:off x="4557167" y="2176165"/>
            <a:ext cx="6981825" cy="3943350"/>
          </a:xfrm>
          <a:prstGeom prst="rect">
            <a:avLst/>
          </a:prstGeom>
        </p:spPr>
      </p:pic>
      <p:sp>
        <p:nvSpPr>
          <p:cNvPr id="9" name="矩形 8"/>
          <p:cNvSpPr/>
          <p:nvPr/>
        </p:nvSpPr>
        <p:spPr>
          <a:xfrm>
            <a:off x="668735" y="3544317"/>
            <a:ext cx="3816424" cy="1615827"/>
          </a:xfrm>
          <a:prstGeom prst="rect">
            <a:avLst/>
          </a:prstGeom>
        </p:spPr>
        <p:txBody>
          <a:bodyPr wrap="square">
            <a:spAutoFit/>
          </a:bodyPr>
          <a:lstStyle/>
          <a:p>
            <a:pPr algn="just">
              <a:lnSpc>
                <a:spcPct val="150000"/>
              </a:lnSpc>
            </a:pPr>
            <a:r>
              <a:rPr lang="zh-CN" altLang="en-US" sz="2200" dirty="0" smtClean="0">
                <a:solidFill>
                  <a:schemeClr val="accent6">
                    <a:lumMod val="75000"/>
                  </a:schemeClr>
                </a:solidFill>
                <a:latin typeface="+mn-ea"/>
                <a:ea typeface="+mn-ea"/>
              </a:rPr>
              <a:t>   “满江红”是宋元时期流行的词牌之一。岳飞所写的这首词，可结合这支曲牌来歌唱。</a:t>
            </a:r>
            <a:endParaRPr lang="zh-CN" altLang="en-US" sz="2200" dirty="0" smtClean="0">
              <a:solidFill>
                <a:schemeClr val="accent6">
                  <a:lumMod val="7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玫瑰三愿.png"/>
          <p:cNvPicPr>
            <a:picLocks noChangeAspect="1"/>
          </p:cNvPicPr>
          <p:nvPr/>
        </p:nvPicPr>
        <p:blipFill>
          <a:blip r:embed="rId1" cstate="print"/>
          <a:stretch>
            <a:fillRect/>
          </a:stretch>
        </p:blipFill>
        <p:spPr>
          <a:xfrm>
            <a:off x="1892871" y="1168053"/>
            <a:ext cx="8640960" cy="5284383"/>
          </a:xfrm>
          <a:prstGeom prst="rect">
            <a:avLst/>
          </a:prstGeom>
        </p:spPr>
      </p:pic>
      <p:pic>
        <p:nvPicPr>
          <p:cNvPr id="9" name="图片 8" descr="玫瑰花1.jpg"/>
          <p:cNvPicPr>
            <a:picLocks noChangeAspect="1"/>
          </p:cNvPicPr>
          <p:nvPr/>
        </p:nvPicPr>
        <p:blipFill>
          <a:blip r:embed="rId2" cstate="print"/>
          <a:stretch>
            <a:fillRect/>
          </a:stretch>
        </p:blipFill>
        <p:spPr>
          <a:xfrm>
            <a:off x="10749855" y="5200501"/>
            <a:ext cx="1662832" cy="1662832"/>
          </a:xfrm>
          <a:prstGeom prst="rect">
            <a:avLst/>
          </a:prstGeom>
        </p:spPr>
      </p:pic>
      <p:pic>
        <p:nvPicPr>
          <p:cNvPr id="10" name="图片 9" descr="玫瑰花.jpg"/>
          <p:cNvPicPr>
            <a:picLocks noChangeAspect="1"/>
          </p:cNvPicPr>
          <p:nvPr/>
        </p:nvPicPr>
        <p:blipFill>
          <a:blip r:embed="rId3" cstate="print"/>
          <a:stretch>
            <a:fillRect/>
          </a:stretch>
        </p:blipFill>
        <p:spPr>
          <a:xfrm>
            <a:off x="1892871" y="591607"/>
            <a:ext cx="1152128" cy="9930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红豆.jpg"/>
          <p:cNvPicPr>
            <a:picLocks noChangeAspect="1"/>
          </p:cNvPicPr>
          <p:nvPr/>
        </p:nvPicPr>
        <p:blipFill>
          <a:blip r:embed="rId1" cstate="print"/>
          <a:stretch>
            <a:fillRect/>
          </a:stretch>
        </p:blipFill>
        <p:spPr>
          <a:xfrm>
            <a:off x="9309695" y="736005"/>
            <a:ext cx="3324876" cy="2351162"/>
          </a:xfrm>
          <a:prstGeom prst="rect">
            <a:avLst/>
          </a:prstGeom>
        </p:spPr>
      </p:pic>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红豆词.png"/>
          <p:cNvPicPr>
            <a:picLocks noChangeAspect="1"/>
          </p:cNvPicPr>
          <p:nvPr/>
        </p:nvPicPr>
        <p:blipFill>
          <a:blip r:embed="rId2" cstate="print"/>
          <a:stretch>
            <a:fillRect/>
          </a:stretch>
        </p:blipFill>
        <p:spPr>
          <a:xfrm>
            <a:off x="2900983" y="1600101"/>
            <a:ext cx="6981825" cy="3724275"/>
          </a:xfrm>
          <a:prstGeom prst="rect">
            <a:avLst/>
          </a:prstGeom>
        </p:spPr>
      </p:pic>
      <p:sp>
        <p:nvSpPr>
          <p:cNvPr id="8" name="矩形 7"/>
          <p:cNvSpPr/>
          <p:nvPr/>
        </p:nvSpPr>
        <p:spPr>
          <a:xfrm>
            <a:off x="956767" y="5488533"/>
            <a:ext cx="11089232" cy="1107996"/>
          </a:xfrm>
          <a:prstGeom prst="rect">
            <a:avLst/>
          </a:prstGeom>
        </p:spPr>
        <p:txBody>
          <a:bodyPr wrap="square">
            <a:spAutoFit/>
          </a:bodyPr>
          <a:lstStyle/>
          <a:p>
            <a:pPr algn="just">
              <a:lnSpc>
                <a:spcPct val="150000"/>
              </a:lnSpc>
            </a:pPr>
            <a:r>
              <a:rPr lang="en-US" altLang="zh-CN" sz="2200" dirty="0" smtClean="0">
                <a:solidFill>
                  <a:schemeClr val="accent6">
                    <a:lumMod val="75000"/>
                  </a:schemeClr>
                </a:solidFill>
                <a:latin typeface="+mn-ea"/>
                <a:ea typeface="+mn-ea"/>
              </a:rPr>
              <a:t>   </a:t>
            </a:r>
            <a:r>
              <a:rPr lang="en-US" altLang="zh-CN" sz="2200" dirty="0" smtClean="0">
                <a:latin typeface="+mn-ea"/>
                <a:ea typeface="+mn-ea"/>
              </a:rPr>
              <a:t>《</a:t>
            </a:r>
            <a:r>
              <a:rPr lang="zh-CN" altLang="en-US" sz="2200" dirty="0" smtClean="0">
                <a:latin typeface="+mn-ea"/>
                <a:ea typeface="+mn-ea"/>
              </a:rPr>
              <a:t>红豆词</a:t>
            </a:r>
            <a:r>
              <a:rPr lang="en-US" altLang="zh-CN" sz="2200" dirty="0" smtClean="0">
                <a:latin typeface="+mn-ea"/>
                <a:ea typeface="+mn-ea"/>
              </a:rPr>
              <a:t>》</a:t>
            </a:r>
            <a:r>
              <a:rPr lang="zh-CN" altLang="en-US" sz="2200" dirty="0" smtClean="0">
                <a:latin typeface="+mn-ea"/>
                <a:ea typeface="+mn-ea"/>
              </a:rPr>
              <a:t>是刘雪庵创作于</a:t>
            </a:r>
            <a:r>
              <a:rPr lang="en-US" altLang="zh-CN" sz="2200" dirty="0" smtClean="0">
                <a:latin typeface="+mn-ea"/>
                <a:ea typeface="+mn-ea"/>
              </a:rPr>
              <a:t>20</a:t>
            </a:r>
            <a:r>
              <a:rPr lang="zh-CN" altLang="en-US" sz="2200" dirty="0" smtClean="0">
                <a:latin typeface="+mn-ea"/>
                <a:ea typeface="+mn-ea"/>
              </a:rPr>
              <a:t>世</a:t>
            </a:r>
            <a:r>
              <a:rPr lang="zh-CN" altLang="en-US" sz="2200" dirty="0" smtClean="0">
                <a:latin typeface="+mn-ea"/>
                <a:ea typeface="+mn-ea"/>
              </a:rPr>
              <a:t>纪</a:t>
            </a:r>
            <a:r>
              <a:rPr lang="en-US" altLang="zh-CN" sz="2200" dirty="0" smtClean="0">
                <a:latin typeface="+mn-ea"/>
                <a:ea typeface="+mn-ea"/>
              </a:rPr>
              <a:t>40</a:t>
            </a:r>
            <a:r>
              <a:rPr lang="zh-CN" altLang="en-US" sz="2200" dirty="0" smtClean="0">
                <a:latin typeface="+mn-ea"/>
                <a:ea typeface="+mn-ea"/>
              </a:rPr>
              <a:t>年</a:t>
            </a:r>
            <a:r>
              <a:rPr lang="zh-CN" altLang="en-US" sz="2200" dirty="0" smtClean="0">
                <a:latin typeface="+mn-ea"/>
                <a:ea typeface="+mn-ea"/>
              </a:rPr>
              <a:t>代的一首艺术歌曲。歌词取自古典小说</a:t>
            </a:r>
            <a:r>
              <a:rPr lang="en-US" altLang="zh-CN" sz="2200" dirty="0" smtClean="0">
                <a:latin typeface="+mn-ea"/>
                <a:ea typeface="+mn-ea"/>
              </a:rPr>
              <a:t>《</a:t>
            </a:r>
            <a:r>
              <a:rPr lang="zh-CN" altLang="en-US" sz="2200" dirty="0" smtClean="0">
                <a:latin typeface="+mn-ea"/>
                <a:ea typeface="+mn-ea"/>
              </a:rPr>
              <a:t>红楼梦</a:t>
            </a:r>
            <a:r>
              <a:rPr lang="en-US" altLang="zh-CN" sz="2200" dirty="0" smtClean="0">
                <a:latin typeface="+mn-ea"/>
                <a:ea typeface="+mn-ea"/>
              </a:rPr>
              <a:t>》</a:t>
            </a:r>
            <a:r>
              <a:rPr lang="zh-CN" altLang="en-US" sz="2200" dirty="0" smtClean="0">
                <a:latin typeface="+mn-ea"/>
                <a:ea typeface="+mn-ea"/>
              </a:rPr>
              <a:t>第二十八回贾宝玉唱的</a:t>
            </a:r>
            <a:r>
              <a:rPr lang="en-US" altLang="zh-CN" sz="2200" dirty="0" smtClean="0">
                <a:latin typeface="+mn-ea"/>
                <a:ea typeface="+mn-ea"/>
              </a:rPr>
              <a:t>《</a:t>
            </a:r>
            <a:r>
              <a:rPr lang="zh-CN" altLang="en-US" sz="2200" dirty="0" smtClean="0">
                <a:latin typeface="+mn-ea"/>
                <a:ea typeface="+mn-ea"/>
              </a:rPr>
              <a:t>红豆词</a:t>
            </a:r>
            <a:r>
              <a:rPr lang="en-US" altLang="zh-CN" sz="2200" dirty="0" smtClean="0">
                <a:latin typeface="+mn-ea"/>
                <a:ea typeface="+mn-ea"/>
              </a:rPr>
              <a:t>》</a:t>
            </a:r>
            <a:r>
              <a:rPr lang="zh-CN" altLang="en-US" sz="2200" dirty="0" smtClean="0">
                <a:latin typeface="+mn-ea"/>
                <a:ea typeface="+mn-ea"/>
              </a:rPr>
              <a:t>。</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教我如何不想他.png"/>
          <p:cNvPicPr>
            <a:picLocks noChangeAspect="1"/>
          </p:cNvPicPr>
          <p:nvPr/>
        </p:nvPicPr>
        <p:blipFill>
          <a:blip r:embed="rId1" cstate="print"/>
          <a:stretch>
            <a:fillRect/>
          </a:stretch>
        </p:blipFill>
        <p:spPr>
          <a:xfrm>
            <a:off x="2900983" y="1312069"/>
            <a:ext cx="7272808" cy="4309812"/>
          </a:xfrm>
          <a:prstGeom prst="rect">
            <a:avLst/>
          </a:prstGeom>
        </p:spPr>
      </p:pic>
      <p:sp>
        <p:nvSpPr>
          <p:cNvPr id="8" name="矩形 7"/>
          <p:cNvSpPr/>
          <p:nvPr/>
        </p:nvSpPr>
        <p:spPr>
          <a:xfrm>
            <a:off x="1244799" y="5633561"/>
            <a:ext cx="10585176" cy="1107996"/>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教我如何不想他</a:t>
            </a:r>
            <a:r>
              <a:rPr lang="en-US" altLang="zh-CN" sz="2200" dirty="0" smtClean="0">
                <a:latin typeface="+mn-ea"/>
                <a:ea typeface="+mn-ea"/>
              </a:rPr>
              <a:t>》</a:t>
            </a:r>
            <a:r>
              <a:rPr lang="zh-CN" altLang="en-US" sz="2200" dirty="0" smtClean="0">
                <a:latin typeface="+mn-ea"/>
                <a:ea typeface="+mn-ea"/>
              </a:rPr>
              <a:t>，刘半农词，赵元任曲。歌曲反映了“五四”时代的青年在挣脱封建礼教的束缚、追求个人解放的潮流中，对执着而纯正的爱情的热情歌唱。</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七夕爱情.jpg"/>
          <p:cNvPicPr>
            <a:picLocks noChangeAspect="1"/>
          </p:cNvPicPr>
          <p:nvPr/>
        </p:nvPicPr>
        <p:blipFill>
          <a:blip r:embed="rId1" cstate="print"/>
          <a:stretch>
            <a:fillRect/>
          </a:stretch>
        </p:blipFill>
        <p:spPr>
          <a:xfrm>
            <a:off x="1028775" y="1672109"/>
            <a:ext cx="3384376" cy="3384376"/>
          </a:xfrm>
          <a:prstGeom prst="rect">
            <a:avLst/>
          </a:prstGeom>
        </p:spPr>
      </p:pic>
      <p:pic>
        <p:nvPicPr>
          <p:cNvPr id="8" name="图片 7" descr="我住长江头.png"/>
          <p:cNvPicPr>
            <a:picLocks noChangeAspect="1"/>
          </p:cNvPicPr>
          <p:nvPr/>
        </p:nvPicPr>
        <p:blipFill>
          <a:blip r:embed="rId2" cstate="print"/>
          <a:stretch>
            <a:fillRect/>
          </a:stretch>
        </p:blipFill>
        <p:spPr>
          <a:xfrm>
            <a:off x="4557167" y="1960141"/>
            <a:ext cx="7354894" cy="2991991"/>
          </a:xfrm>
          <a:prstGeom prst="rect">
            <a:avLst/>
          </a:prstGeom>
        </p:spPr>
      </p:pic>
      <p:sp>
        <p:nvSpPr>
          <p:cNvPr id="9" name="矩形 8"/>
          <p:cNvSpPr/>
          <p:nvPr/>
        </p:nvSpPr>
        <p:spPr>
          <a:xfrm>
            <a:off x="1028775" y="5200501"/>
            <a:ext cx="10657184"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我住长江头</a:t>
            </a:r>
            <a:r>
              <a:rPr lang="en-US" altLang="zh-CN" sz="2200" dirty="0" smtClean="0">
                <a:latin typeface="+mn-ea"/>
                <a:ea typeface="+mn-ea"/>
              </a:rPr>
              <a:t>》</a:t>
            </a:r>
            <a:r>
              <a:rPr lang="zh-CN" altLang="en-US" sz="2200" dirty="0" smtClean="0">
                <a:latin typeface="+mn-ea"/>
                <a:ea typeface="+mn-ea"/>
              </a:rPr>
              <a:t>是我国著名作曲家廖尚果（黎青主）于</a:t>
            </a:r>
            <a:r>
              <a:rPr lang="en-US" altLang="zh-CN" sz="2200" dirty="0" smtClean="0">
                <a:latin typeface="+mn-ea"/>
                <a:ea typeface="+mn-ea"/>
              </a:rPr>
              <a:t>1930</a:t>
            </a:r>
            <a:r>
              <a:rPr lang="zh-CN" altLang="en-US" sz="2200" dirty="0" smtClean="0">
                <a:latin typeface="+mn-ea"/>
                <a:ea typeface="+mn-ea"/>
              </a:rPr>
              <a:t>年</a:t>
            </a:r>
            <a:r>
              <a:rPr lang="zh-CN" altLang="en-US" sz="2200" dirty="0" smtClean="0">
                <a:latin typeface="+mn-ea"/>
                <a:ea typeface="+mn-ea"/>
              </a:rPr>
              <a:t>取宋代词人李之仪所作的</a:t>
            </a:r>
            <a:r>
              <a:rPr lang="en-US" altLang="zh-CN" sz="2200" dirty="0" smtClean="0">
                <a:latin typeface="+mn-ea"/>
                <a:ea typeface="+mn-ea"/>
              </a:rPr>
              <a:t>《</a:t>
            </a:r>
            <a:r>
              <a:rPr lang="zh-CN" altLang="en-US" sz="2200" dirty="0" smtClean="0">
                <a:latin typeface="+mn-ea"/>
                <a:ea typeface="+mn-ea"/>
              </a:rPr>
              <a:t>卜算子</a:t>
            </a:r>
            <a:r>
              <a:rPr lang="en-US" altLang="zh-CN" sz="2200" dirty="0" smtClean="0">
                <a:latin typeface="+mn-ea"/>
                <a:ea typeface="+mn-ea"/>
              </a:rPr>
              <a:t>》</a:t>
            </a:r>
            <a:r>
              <a:rPr lang="zh-CN" altLang="en-US" sz="2200" dirty="0" smtClean="0">
                <a:latin typeface="+mn-ea"/>
                <a:ea typeface="+mn-ea"/>
              </a:rPr>
              <a:t>为歌词创作的艺术歌曲。作者寄情于古诗词，以表达内心深处缅怀蒙难的革命志士的哀思，抒发自己的复杂心绪。</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096045"/>
            <a:ext cx="2954655" cy="583108"/>
          </a:xfrm>
          <a:prstGeom prst="rect">
            <a:avLst/>
          </a:prstGeom>
        </p:spPr>
        <p:txBody>
          <a:bodyPr wrap="none">
            <a:spAutoFit/>
          </a:bodyPr>
          <a:lstStyle/>
          <a:p>
            <a:pPr algn="just">
              <a:lnSpc>
                <a:spcPct val="150000"/>
              </a:lnSpc>
            </a:pPr>
            <a:r>
              <a:rPr lang="zh-CN" altLang="en-US" sz="2400" dirty="0" smtClean="0"/>
              <a:t>（一）德奥艺术歌曲</a:t>
            </a:r>
            <a:endParaRPr lang="zh-CN" altLang="en-US" sz="2400" dirty="0" smtClean="0"/>
          </a:p>
        </p:txBody>
      </p:sp>
      <p:pic>
        <p:nvPicPr>
          <p:cNvPr id="8" name="图片 7" descr="花边1.jpg"/>
          <p:cNvPicPr>
            <a:picLocks noChangeAspect="1"/>
          </p:cNvPicPr>
          <p:nvPr/>
        </p:nvPicPr>
        <p:blipFill>
          <a:blip r:embed="rId1" cstate="print"/>
          <a:stretch>
            <a:fillRect/>
          </a:stretch>
        </p:blipFill>
        <p:spPr>
          <a:xfrm>
            <a:off x="1172791" y="1888132"/>
            <a:ext cx="3600400" cy="2547283"/>
          </a:xfrm>
          <a:prstGeom prst="rect">
            <a:avLst/>
          </a:prstGeom>
        </p:spPr>
      </p:pic>
      <p:pic>
        <p:nvPicPr>
          <p:cNvPr id="9" name="图片 8" descr="花边1.jpg"/>
          <p:cNvPicPr>
            <a:picLocks noChangeAspect="1"/>
          </p:cNvPicPr>
          <p:nvPr/>
        </p:nvPicPr>
        <p:blipFill>
          <a:blip r:embed="rId1" cstate="print"/>
          <a:stretch>
            <a:fillRect/>
          </a:stretch>
        </p:blipFill>
        <p:spPr>
          <a:xfrm>
            <a:off x="2612951" y="4408413"/>
            <a:ext cx="3600400" cy="2547283"/>
          </a:xfrm>
          <a:prstGeom prst="rect">
            <a:avLst/>
          </a:prstGeom>
        </p:spPr>
      </p:pic>
      <p:pic>
        <p:nvPicPr>
          <p:cNvPr id="10" name="图片 9" descr="花边1.jpg"/>
          <p:cNvPicPr>
            <a:picLocks noChangeAspect="1"/>
          </p:cNvPicPr>
          <p:nvPr/>
        </p:nvPicPr>
        <p:blipFill>
          <a:blip r:embed="rId1" cstate="print"/>
          <a:stretch>
            <a:fillRect/>
          </a:stretch>
        </p:blipFill>
        <p:spPr>
          <a:xfrm>
            <a:off x="6285359" y="1816125"/>
            <a:ext cx="3600400" cy="2547283"/>
          </a:xfrm>
          <a:prstGeom prst="rect">
            <a:avLst/>
          </a:prstGeom>
        </p:spPr>
      </p:pic>
      <p:sp>
        <p:nvSpPr>
          <p:cNvPr id="11" name="矩形 10"/>
          <p:cNvSpPr/>
          <p:nvPr/>
        </p:nvSpPr>
        <p:spPr>
          <a:xfrm>
            <a:off x="1532831" y="2104157"/>
            <a:ext cx="2880320" cy="2123658"/>
          </a:xfrm>
          <a:prstGeom prst="rect">
            <a:avLst/>
          </a:prstGeom>
        </p:spPr>
        <p:txBody>
          <a:bodyPr wrap="square">
            <a:spAutoFit/>
          </a:bodyPr>
          <a:lstStyle/>
          <a:p>
            <a:pPr algn="just">
              <a:lnSpc>
                <a:spcPct val="150000"/>
              </a:lnSpc>
            </a:pPr>
            <a:r>
              <a:rPr lang="zh-CN" altLang="en-US" sz="2200" dirty="0" smtClean="0">
                <a:latin typeface="+mn-ea"/>
                <a:ea typeface="+mn-ea"/>
              </a:rPr>
              <a:t>德奥艺术歌曲是起源于</a:t>
            </a:r>
            <a:r>
              <a:rPr lang="en-US" altLang="zh-CN" sz="2200" dirty="0" smtClean="0">
                <a:latin typeface="+mn-ea"/>
                <a:ea typeface="+mn-ea"/>
              </a:rPr>
              <a:t>13</a:t>
            </a:r>
            <a:r>
              <a:rPr lang="zh-CN" altLang="en-US" sz="2200" dirty="0" smtClean="0">
                <a:latin typeface="+mn-ea"/>
                <a:ea typeface="+mn-ea"/>
              </a:rPr>
              <a:t>世</a:t>
            </a:r>
            <a:r>
              <a:rPr lang="zh-CN" altLang="en-US" sz="2200" dirty="0" smtClean="0">
                <a:latin typeface="+mn-ea"/>
                <a:ea typeface="+mn-ea"/>
              </a:rPr>
              <a:t>纪“恋歌诗人”时代的艺术形式。德语称之为</a:t>
            </a:r>
            <a:r>
              <a:rPr lang="en-US" altLang="zh-CN" sz="2200" dirty="0" smtClean="0">
                <a:latin typeface="+mn-ea"/>
                <a:ea typeface="+mn-ea"/>
              </a:rPr>
              <a:t>Lied</a:t>
            </a:r>
            <a:r>
              <a:rPr lang="zh-CN" altLang="en-US" sz="2200" dirty="0" smtClean="0">
                <a:latin typeface="+mn-ea"/>
                <a:ea typeface="+mn-ea"/>
              </a:rPr>
              <a:t>。</a:t>
            </a:r>
            <a:endParaRPr lang="zh-CN" altLang="en-US" sz="2200" dirty="0">
              <a:latin typeface="+mn-ea"/>
              <a:ea typeface="+mn-ea"/>
            </a:endParaRPr>
          </a:p>
        </p:txBody>
      </p:sp>
      <p:sp>
        <p:nvSpPr>
          <p:cNvPr id="12" name="矩形 11"/>
          <p:cNvSpPr/>
          <p:nvPr/>
        </p:nvSpPr>
        <p:spPr>
          <a:xfrm>
            <a:off x="2900984" y="4696445"/>
            <a:ext cx="3096344" cy="2123658"/>
          </a:xfrm>
          <a:prstGeom prst="rect">
            <a:avLst/>
          </a:prstGeom>
        </p:spPr>
        <p:txBody>
          <a:bodyPr wrap="square">
            <a:spAutoFit/>
          </a:bodyPr>
          <a:lstStyle/>
          <a:p>
            <a:pPr algn="just">
              <a:lnSpc>
                <a:spcPct val="150000"/>
              </a:lnSpc>
            </a:pP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纪才掀起了以舒伯特、舒曼、勃拉姆斯、沃尔夫、马勒等为代表的艺术歌曲的高潮。</a:t>
            </a:r>
            <a:endParaRPr lang="zh-CN" altLang="en-US" sz="2200" dirty="0" smtClean="0">
              <a:latin typeface="+mn-ea"/>
              <a:ea typeface="+mn-ea"/>
            </a:endParaRPr>
          </a:p>
        </p:txBody>
      </p:sp>
      <p:pic>
        <p:nvPicPr>
          <p:cNvPr id="13" name="图片 12" descr="花边1.jpg"/>
          <p:cNvPicPr>
            <a:picLocks noChangeAspect="1"/>
          </p:cNvPicPr>
          <p:nvPr/>
        </p:nvPicPr>
        <p:blipFill>
          <a:blip r:embed="rId1" cstate="print"/>
          <a:stretch>
            <a:fillRect/>
          </a:stretch>
        </p:blipFill>
        <p:spPr>
          <a:xfrm>
            <a:off x="8301583" y="4336405"/>
            <a:ext cx="3600400" cy="2547283"/>
          </a:xfrm>
          <a:prstGeom prst="rect">
            <a:avLst/>
          </a:prstGeom>
        </p:spPr>
      </p:pic>
      <p:sp>
        <p:nvSpPr>
          <p:cNvPr id="14" name="矩形 13"/>
          <p:cNvSpPr/>
          <p:nvPr/>
        </p:nvSpPr>
        <p:spPr>
          <a:xfrm>
            <a:off x="6573391" y="2032149"/>
            <a:ext cx="3096344" cy="2123658"/>
          </a:xfrm>
          <a:prstGeom prst="rect">
            <a:avLst/>
          </a:prstGeom>
        </p:spPr>
        <p:txBody>
          <a:bodyPr wrap="square">
            <a:spAutoFit/>
          </a:bodyPr>
          <a:lstStyle/>
          <a:p>
            <a:pPr algn="just">
              <a:lnSpc>
                <a:spcPct val="150000"/>
              </a:lnSpc>
            </a:pPr>
            <a:r>
              <a:rPr lang="zh-CN" altLang="en-US" sz="2200" dirty="0" smtClean="0">
                <a:latin typeface="+mn-ea"/>
                <a:ea typeface="+mn-ea"/>
              </a:rPr>
              <a:t>德奥艺术歌曲中最常采用的主题是爱情、期待、大自然的美和人生中短暂易逝的幸福等。</a:t>
            </a:r>
            <a:endParaRPr lang="zh-CN" altLang="en-US" sz="2200" dirty="0" smtClean="0">
              <a:latin typeface="+mn-ea"/>
              <a:ea typeface="+mn-ea"/>
            </a:endParaRPr>
          </a:p>
        </p:txBody>
      </p:sp>
      <p:sp>
        <p:nvSpPr>
          <p:cNvPr id="15" name="矩形 14"/>
          <p:cNvSpPr/>
          <p:nvPr/>
        </p:nvSpPr>
        <p:spPr>
          <a:xfrm>
            <a:off x="8589615" y="4552429"/>
            <a:ext cx="3024336" cy="2044342"/>
          </a:xfrm>
          <a:prstGeom prst="rect">
            <a:avLst/>
          </a:prstGeom>
        </p:spPr>
        <p:txBody>
          <a:bodyPr wrap="square">
            <a:spAutoFit/>
          </a:bodyPr>
          <a:lstStyle/>
          <a:p>
            <a:pPr algn="just">
              <a:lnSpc>
                <a:spcPct val="150000"/>
              </a:lnSpc>
            </a:pPr>
            <a:r>
              <a:rPr lang="zh-CN" altLang="en-US" sz="2200" dirty="0" smtClean="0">
                <a:latin typeface="+mn-ea"/>
                <a:ea typeface="+mn-ea"/>
              </a:rPr>
              <a:t>德奥艺术歌曲的主要特点之一是把诗词与音乐结合起来，另一个显著的特征是钢琴伴奏。</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1028775" y="1024037"/>
            <a:ext cx="1512168" cy="86409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0783" y="1168053"/>
            <a:ext cx="1415772" cy="461665"/>
          </a:xfrm>
          <a:prstGeom prst="rect">
            <a:avLst/>
          </a:prstGeom>
        </p:spPr>
        <p:txBody>
          <a:bodyPr wrap="none">
            <a:spAutoFit/>
          </a:bodyPr>
          <a:lstStyle/>
          <a:p>
            <a:pPr algn="just"/>
            <a:r>
              <a:rPr lang="en-US" altLang="zh-CN" sz="2400" dirty="0" smtClean="0">
                <a:latin typeface="+mn-ea"/>
                <a:ea typeface="+mn-ea"/>
              </a:rPr>
              <a:t>《</a:t>
            </a:r>
            <a:r>
              <a:rPr lang="zh-CN" altLang="en-US" sz="2400" dirty="0" smtClean="0">
                <a:latin typeface="+mn-ea"/>
                <a:ea typeface="+mn-ea"/>
              </a:rPr>
              <a:t>魔王</a:t>
            </a:r>
            <a:r>
              <a:rPr lang="en-US" altLang="zh-CN" sz="2400" dirty="0" smtClean="0">
                <a:latin typeface="+mn-ea"/>
                <a:ea typeface="+mn-ea"/>
              </a:rPr>
              <a:t>》</a:t>
            </a:r>
            <a:endParaRPr lang="zh-CN" altLang="en-US" sz="2400" dirty="0">
              <a:latin typeface="+mn-ea"/>
              <a:ea typeface="+mn-ea"/>
            </a:endParaRPr>
          </a:p>
        </p:txBody>
      </p:sp>
      <p:pic>
        <p:nvPicPr>
          <p:cNvPr id="10" name="图片 9" descr="魔王.jpg"/>
          <p:cNvPicPr>
            <a:picLocks noChangeAspect="1"/>
          </p:cNvPicPr>
          <p:nvPr/>
        </p:nvPicPr>
        <p:blipFill>
          <a:blip r:embed="rId1" cstate="print"/>
          <a:stretch>
            <a:fillRect/>
          </a:stretch>
        </p:blipFill>
        <p:spPr>
          <a:xfrm>
            <a:off x="8568789" y="1608991"/>
            <a:ext cx="3621674" cy="2727573"/>
          </a:xfrm>
          <a:prstGeom prst="rect">
            <a:avLst/>
          </a:prstGeom>
        </p:spPr>
      </p:pic>
      <p:sp>
        <p:nvSpPr>
          <p:cNvPr id="11" name="矩形 10"/>
          <p:cNvSpPr/>
          <p:nvPr/>
        </p:nvSpPr>
        <p:spPr>
          <a:xfrm>
            <a:off x="1028775" y="2032149"/>
            <a:ext cx="7344816" cy="2123658"/>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魔王</a:t>
            </a:r>
            <a:r>
              <a:rPr lang="en-US" altLang="zh-CN" sz="2200" dirty="0" smtClean="0">
                <a:latin typeface="+mn-ea"/>
                <a:ea typeface="+mn-ea"/>
              </a:rPr>
              <a:t>》</a:t>
            </a:r>
            <a:r>
              <a:rPr lang="zh-CN" altLang="en-US" sz="2200" dirty="0" smtClean="0">
                <a:latin typeface="+mn-ea"/>
                <a:ea typeface="+mn-ea"/>
              </a:rPr>
              <a:t>是舒伯特根据歌德的同名诗所创作的叙事曲。奥地利作曲家舒伯特是著名的浪漫乐派作曲家，他一生创作了</a:t>
            </a:r>
            <a:r>
              <a:rPr lang="en-US" altLang="zh-CN" sz="2200" dirty="0" smtClean="0">
                <a:latin typeface="+mn-ea"/>
                <a:ea typeface="+mn-ea"/>
              </a:rPr>
              <a:t>600</a:t>
            </a:r>
            <a:r>
              <a:rPr lang="zh-CN" altLang="en-US" sz="2200" dirty="0" smtClean="0">
                <a:latin typeface="+mn-ea"/>
                <a:ea typeface="+mn-ea"/>
              </a:rPr>
              <a:t>多</a:t>
            </a:r>
            <a:r>
              <a:rPr lang="zh-CN" altLang="en-US" sz="2200" dirty="0" smtClean="0">
                <a:latin typeface="+mn-ea"/>
                <a:ea typeface="+mn-ea"/>
              </a:rPr>
              <a:t>首歌曲，开创了艺术歌曲发展的新纪元。</a:t>
            </a:r>
            <a:r>
              <a:rPr lang="en-US" altLang="zh-CN" sz="2200" dirty="0" smtClean="0">
                <a:latin typeface="+mn-ea"/>
                <a:ea typeface="+mn-ea"/>
              </a:rPr>
              <a:t>《</a:t>
            </a:r>
            <a:r>
              <a:rPr lang="zh-CN" altLang="en-US" sz="2200" dirty="0" smtClean="0">
                <a:latin typeface="+mn-ea"/>
                <a:ea typeface="+mn-ea"/>
              </a:rPr>
              <a:t>魔王</a:t>
            </a:r>
            <a:r>
              <a:rPr lang="en-US" altLang="zh-CN" sz="2200" dirty="0" smtClean="0">
                <a:latin typeface="+mn-ea"/>
                <a:ea typeface="+mn-ea"/>
              </a:rPr>
              <a:t>》</a:t>
            </a:r>
            <a:r>
              <a:rPr lang="zh-CN" altLang="en-US" sz="2200" dirty="0" smtClean="0">
                <a:latin typeface="+mn-ea"/>
                <a:ea typeface="+mn-ea"/>
              </a:rPr>
              <a:t>作为他重要的代表作品，有着较高的艺术价值。</a:t>
            </a:r>
            <a:endParaRPr lang="zh-CN" altLang="en-US" sz="2200" dirty="0" smtClean="0">
              <a:latin typeface="+mn-ea"/>
              <a:ea typeface="+mn-ea"/>
            </a:endParaRPr>
          </a:p>
        </p:txBody>
      </p:sp>
      <p:sp>
        <p:nvSpPr>
          <p:cNvPr id="12" name="矩形 11"/>
          <p:cNvSpPr/>
          <p:nvPr/>
        </p:nvSpPr>
        <p:spPr>
          <a:xfrm>
            <a:off x="956767" y="4336405"/>
            <a:ext cx="11233248"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魔王</a:t>
            </a:r>
            <a:r>
              <a:rPr lang="en-US" altLang="zh-CN" sz="2200" dirty="0" smtClean="0">
                <a:latin typeface="+mn-ea"/>
                <a:ea typeface="+mn-ea"/>
              </a:rPr>
              <a:t>》</a:t>
            </a:r>
            <a:r>
              <a:rPr lang="zh-CN" altLang="en-US" sz="2200" dirty="0" smtClean="0">
                <a:latin typeface="+mn-ea"/>
                <a:ea typeface="+mn-ea"/>
              </a:rPr>
              <a:t>是一首戏剧性和艺术性很强的叙事歌曲。它讲述的是一个极富悲剧性的故事，演唱者要善于用不同的音色变化和感情处理来表现四个不同的人物。</a:t>
            </a:r>
            <a:r>
              <a:rPr lang="en-US" altLang="zh-CN" sz="2200" dirty="0" smtClean="0">
                <a:latin typeface="+mn-ea"/>
                <a:ea typeface="+mn-ea"/>
              </a:rPr>
              <a:t>《</a:t>
            </a:r>
            <a:r>
              <a:rPr lang="zh-CN" altLang="en-US" sz="2200" dirty="0" smtClean="0">
                <a:latin typeface="+mn-ea"/>
                <a:ea typeface="+mn-ea"/>
              </a:rPr>
              <a:t>魔王</a:t>
            </a:r>
            <a:r>
              <a:rPr lang="en-US" altLang="zh-CN" sz="2200" dirty="0" smtClean="0">
                <a:latin typeface="+mn-ea"/>
                <a:ea typeface="+mn-ea"/>
              </a:rPr>
              <a:t>》</a:t>
            </a:r>
            <a:r>
              <a:rPr lang="zh-CN" altLang="en-US" sz="2200" dirty="0" smtClean="0">
                <a:latin typeface="+mn-ea"/>
                <a:ea typeface="+mn-ea"/>
              </a:rPr>
              <a:t>既是体现舒伯特艺术歌曲魅力的经典之作，又是欧洲浪漫主义艺术歌曲的一个里程碑。</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魔王.png"/>
          <p:cNvPicPr>
            <a:picLocks noChangeAspect="1"/>
          </p:cNvPicPr>
          <p:nvPr/>
        </p:nvPicPr>
        <p:blipFill>
          <a:blip r:embed="rId1" cstate="print"/>
          <a:stretch>
            <a:fillRect/>
          </a:stretch>
        </p:blipFill>
        <p:spPr>
          <a:xfrm>
            <a:off x="2828975" y="1168053"/>
            <a:ext cx="7272808" cy="5219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nvSpPr>
        <p:spPr>
          <a:xfrm>
            <a:off x="1028775" y="1024037"/>
            <a:ext cx="1512168" cy="86409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00783" y="1168053"/>
            <a:ext cx="1415772" cy="461665"/>
          </a:xfrm>
          <a:prstGeom prst="rect">
            <a:avLst/>
          </a:prstGeom>
        </p:spPr>
        <p:txBody>
          <a:bodyPr wrap="none">
            <a:spAutoFit/>
          </a:bodyPr>
          <a:lstStyle/>
          <a:p>
            <a:pPr algn="just"/>
            <a:r>
              <a:rPr lang="en-US" altLang="zh-CN" sz="2400" dirty="0" smtClean="0">
                <a:latin typeface="+mn-ea"/>
                <a:ea typeface="+mn-ea"/>
              </a:rPr>
              <a:t>《</a:t>
            </a:r>
            <a:r>
              <a:rPr lang="zh-CN" altLang="en-US" sz="2400" dirty="0" smtClean="0"/>
              <a:t>鳟鱼</a:t>
            </a:r>
            <a:r>
              <a:rPr lang="en-US" altLang="zh-CN" sz="2400" dirty="0" smtClean="0">
                <a:latin typeface="+mn-ea"/>
                <a:ea typeface="+mn-ea"/>
              </a:rPr>
              <a:t>》</a:t>
            </a:r>
            <a:endParaRPr lang="zh-CN" altLang="en-US" sz="2400" dirty="0">
              <a:latin typeface="+mn-ea"/>
              <a:ea typeface="+mn-ea"/>
            </a:endParaRPr>
          </a:p>
        </p:txBody>
      </p:sp>
      <p:pic>
        <p:nvPicPr>
          <p:cNvPr id="9" name="图片 8" descr="鳟鱼.png"/>
          <p:cNvPicPr>
            <a:picLocks noChangeAspect="1"/>
          </p:cNvPicPr>
          <p:nvPr/>
        </p:nvPicPr>
        <p:blipFill>
          <a:blip r:embed="rId1" cstate="print"/>
          <a:stretch>
            <a:fillRect/>
          </a:stretch>
        </p:blipFill>
        <p:spPr>
          <a:xfrm>
            <a:off x="4125119" y="1600101"/>
            <a:ext cx="7211468" cy="3744416"/>
          </a:xfrm>
          <a:prstGeom prst="rect">
            <a:avLst/>
          </a:prstGeom>
        </p:spPr>
      </p:pic>
      <p:pic>
        <p:nvPicPr>
          <p:cNvPr id="10" name="图片 9" descr="舒伯特.JPEG"/>
          <p:cNvPicPr>
            <a:picLocks noChangeAspect="1"/>
          </p:cNvPicPr>
          <p:nvPr/>
        </p:nvPicPr>
        <p:blipFill>
          <a:blip r:embed="rId2" cstate="print"/>
          <a:stretch>
            <a:fillRect/>
          </a:stretch>
        </p:blipFill>
        <p:spPr>
          <a:xfrm>
            <a:off x="1244799" y="2464197"/>
            <a:ext cx="2437622" cy="2546598"/>
          </a:xfrm>
          <a:prstGeom prst="rect">
            <a:avLst/>
          </a:prstGeom>
        </p:spPr>
      </p:pic>
      <p:sp>
        <p:nvSpPr>
          <p:cNvPr id="11" name="矩形 10"/>
          <p:cNvSpPr/>
          <p:nvPr/>
        </p:nvSpPr>
        <p:spPr>
          <a:xfrm>
            <a:off x="1172791" y="5272509"/>
            <a:ext cx="10441160"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鳟鱼</a:t>
            </a:r>
            <a:r>
              <a:rPr lang="en-US" altLang="zh-CN" sz="2200" dirty="0" smtClean="0">
                <a:latin typeface="+mn-ea"/>
                <a:ea typeface="+mn-ea"/>
              </a:rPr>
              <a:t>》</a:t>
            </a:r>
            <a:r>
              <a:rPr lang="zh-CN" altLang="en-US" sz="2200" dirty="0" smtClean="0">
                <a:latin typeface="+mn-ea"/>
                <a:ea typeface="+mn-ea"/>
              </a:rPr>
              <a:t>是舒伯特歌曲中的代表作之一，创作于</a:t>
            </a:r>
            <a:r>
              <a:rPr lang="en-US" altLang="zh-CN" sz="2200" dirty="0" smtClean="0">
                <a:latin typeface="+mn-ea"/>
                <a:ea typeface="+mn-ea"/>
              </a:rPr>
              <a:t>1817</a:t>
            </a:r>
            <a:r>
              <a:rPr lang="zh-CN" altLang="en-US" sz="2200" dirty="0" smtClean="0">
                <a:latin typeface="+mn-ea"/>
                <a:ea typeface="+mn-ea"/>
              </a:rPr>
              <a:t>年</a:t>
            </a:r>
            <a:r>
              <a:rPr lang="zh-CN" altLang="en-US" sz="2200" dirty="0" smtClean="0">
                <a:latin typeface="+mn-ea"/>
                <a:ea typeface="+mn-ea"/>
              </a:rPr>
              <a:t>。歌词取材于诗人舒巴尔特的一首浪漫诗。这是一首寓意深刻、抨击现实的作品，它揭示了善良与单纯往往被邪恶与虚伪所害的残酷现实。</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952029"/>
            <a:ext cx="2646878" cy="583108"/>
          </a:xfrm>
          <a:prstGeom prst="rect">
            <a:avLst/>
          </a:prstGeom>
        </p:spPr>
        <p:txBody>
          <a:bodyPr wrap="none">
            <a:spAutoFit/>
          </a:bodyPr>
          <a:lstStyle/>
          <a:p>
            <a:pPr algn="just">
              <a:lnSpc>
                <a:spcPct val="150000"/>
              </a:lnSpc>
            </a:pPr>
            <a:r>
              <a:rPr lang="zh-CN" altLang="en-US" sz="2400" dirty="0" smtClean="0"/>
              <a:t>（一）民歌的起源</a:t>
            </a:r>
            <a:endParaRPr lang="zh-CN" altLang="en-US" sz="2400" dirty="0"/>
          </a:p>
        </p:txBody>
      </p:sp>
      <p:sp>
        <p:nvSpPr>
          <p:cNvPr id="7" name="矩形 6"/>
          <p:cNvSpPr/>
          <p:nvPr/>
        </p:nvSpPr>
        <p:spPr>
          <a:xfrm>
            <a:off x="1172845" y="1671955"/>
            <a:ext cx="4733925" cy="2861310"/>
          </a:xfrm>
          <a:prstGeom prst="rect">
            <a:avLst/>
          </a:prstGeom>
        </p:spPr>
        <p:txBody>
          <a:bodyPr wrap="square">
            <a:spAutoFit/>
          </a:bodyPr>
          <a:lstStyle/>
          <a:p>
            <a:pPr algn="just">
              <a:lnSpc>
                <a:spcPct val="150000"/>
              </a:lnSpc>
            </a:pPr>
            <a:r>
              <a:rPr lang="zh-CN" altLang="en-US" sz="2400" dirty="0" smtClean="0"/>
              <a:t>         民歌是一种重要的歌曲体裁，它产生于劳动人民长期的社会生活和劳动时间之中，是劳动人民的集体创作。民歌起源于人类劳动与生活。</a:t>
            </a:r>
            <a:endParaRPr lang="zh-CN" altLang="en-US" sz="2400" dirty="0" smtClean="0"/>
          </a:p>
        </p:txBody>
      </p:sp>
      <p:pic>
        <p:nvPicPr>
          <p:cNvPr id="8" name="图片 7" descr="民族人物2.jpg"/>
          <p:cNvPicPr>
            <a:picLocks noChangeAspect="1"/>
          </p:cNvPicPr>
          <p:nvPr/>
        </p:nvPicPr>
        <p:blipFill>
          <a:blip r:embed="rId1" cstate="print"/>
          <a:stretch>
            <a:fillRect/>
          </a:stretch>
        </p:blipFill>
        <p:spPr>
          <a:xfrm>
            <a:off x="7572375" y="1534795"/>
            <a:ext cx="3492500" cy="47193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240061"/>
            <a:ext cx="5109091" cy="583108"/>
          </a:xfrm>
          <a:prstGeom prst="rect">
            <a:avLst/>
          </a:prstGeom>
        </p:spPr>
        <p:txBody>
          <a:bodyPr wrap="none">
            <a:spAutoFit/>
          </a:bodyPr>
          <a:lstStyle/>
          <a:p>
            <a:pPr algn="just">
              <a:lnSpc>
                <a:spcPct val="150000"/>
              </a:lnSpc>
            </a:pPr>
            <a:r>
              <a:rPr lang="zh-CN" altLang="en-US" sz="2400" dirty="0" smtClean="0"/>
              <a:t>（二）俄罗斯艺术歌曲</a:t>
            </a:r>
            <a:r>
              <a:rPr lang="en-US" altLang="zh-CN" sz="2400" dirty="0" smtClean="0"/>
              <a:t>《</a:t>
            </a:r>
            <a:r>
              <a:rPr lang="zh-CN" altLang="en-US" sz="2400" dirty="0" smtClean="0"/>
              <a:t>跳蚤之歌</a:t>
            </a:r>
            <a:r>
              <a:rPr lang="en-US" altLang="zh-CN" sz="2400" dirty="0" smtClean="0"/>
              <a:t>》</a:t>
            </a:r>
            <a:endParaRPr lang="zh-CN" altLang="en-US" sz="2400" dirty="0" smtClean="0"/>
          </a:p>
        </p:txBody>
      </p:sp>
      <p:sp>
        <p:nvSpPr>
          <p:cNvPr id="8" name="矩形 7"/>
          <p:cNvSpPr/>
          <p:nvPr/>
        </p:nvSpPr>
        <p:spPr>
          <a:xfrm>
            <a:off x="1100783" y="1888133"/>
            <a:ext cx="10945216" cy="1615827"/>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latin typeface="+mj-ea"/>
                <a:ea typeface="+mj-ea"/>
              </a:rPr>
              <a:t>从</a:t>
            </a:r>
            <a:r>
              <a:rPr lang="en-US" altLang="zh-CN" sz="2200" dirty="0" smtClean="0">
                <a:latin typeface="+mj-ea"/>
                <a:ea typeface="+mj-ea"/>
              </a:rPr>
              <a:t>18</a:t>
            </a:r>
            <a:r>
              <a:rPr lang="zh-CN" altLang="en-US" sz="2200" dirty="0" smtClean="0">
                <a:latin typeface="+mj-ea"/>
                <a:ea typeface="+mj-ea"/>
              </a:rPr>
              <a:t>世</a:t>
            </a:r>
            <a:r>
              <a:rPr lang="zh-CN" altLang="en-US" sz="2200" dirty="0" smtClean="0">
                <a:latin typeface="+mj-ea"/>
                <a:ea typeface="+mj-ea"/>
              </a:rPr>
              <a:t>纪开始，艺术歌曲逐渐在俄罗斯萌芽、发展，到</a:t>
            </a:r>
            <a:r>
              <a:rPr lang="en-US" altLang="zh-CN" sz="2200" dirty="0" smtClean="0">
                <a:latin typeface="+mj-ea"/>
                <a:ea typeface="+mj-ea"/>
              </a:rPr>
              <a:t>20</a:t>
            </a:r>
            <a:r>
              <a:rPr lang="zh-CN" altLang="en-US" sz="2200" dirty="0" smtClean="0">
                <a:latin typeface="+mj-ea"/>
                <a:ea typeface="+mj-ea"/>
              </a:rPr>
              <a:t>世</a:t>
            </a:r>
            <a:r>
              <a:rPr lang="zh-CN" altLang="en-US" sz="2200" dirty="0" smtClean="0">
                <a:latin typeface="+mj-ea"/>
                <a:ea typeface="+mj-ea"/>
              </a:rPr>
              <a:t>纪初，俄罗斯艺术歌曲已经成熟。经过两个世纪的发展和创新，俄罗斯艺术歌曲形式越来越丰富，作品越来越有特色。</a:t>
            </a:r>
            <a:endParaRPr lang="zh-CN" altLang="en-US" sz="2200" dirty="0" smtClean="0">
              <a:latin typeface="+mj-ea"/>
              <a:ea typeface="+mj-ea"/>
            </a:endParaRPr>
          </a:p>
        </p:txBody>
      </p:sp>
      <p:sp>
        <p:nvSpPr>
          <p:cNvPr id="9" name="矩形 8"/>
          <p:cNvSpPr/>
          <p:nvPr/>
        </p:nvSpPr>
        <p:spPr>
          <a:xfrm>
            <a:off x="7149455" y="4192389"/>
            <a:ext cx="4104456" cy="1615827"/>
          </a:xfrm>
          <a:prstGeom prst="rect">
            <a:avLst/>
          </a:prstGeom>
        </p:spPr>
        <p:txBody>
          <a:bodyPr wrap="square">
            <a:spAutoFit/>
          </a:bodyPr>
          <a:lstStyle/>
          <a:p>
            <a:pPr algn="just">
              <a:lnSpc>
                <a:spcPct val="150000"/>
              </a:lnSpc>
            </a:pPr>
            <a:r>
              <a:rPr lang="zh-CN" altLang="en-US" sz="2200" dirty="0" smtClean="0">
                <a:latin typeface="+mj-ea"/>
                <a:ea typeface="+mj-ea"/>
              </a:rPr>
              <a:t>    格林卡是</a:t>
            </a:r>
            <a:r>
              <a:rPr lang="en-US" altLang="zh-CN" sz="2200" dirty="0" smtClean="0">
                <a:latin typeface="+mj-ea"/>
                <a:ea typeface="+mj-ea"/>
              </a:rPr>
              <a:t>19</a:t>
            </a:r>
            <a:r>
              <a:rPr lang="zh-CN" altLang="en-US" sz="2200" dirty="0" smtClean="0">
                <a:latin typeface="+mj-ea"/>
                <a:ea typeface="+mj-ea"/>
              </a:rPr>
              <a:t>世</a:t>
            </a:r>
            <a:r>
              <a:rPr lang="zh-CN" altLang="en-US" sz="2200" dirty="0" smtClean="0">
                <a:latin typeface="+mj-ea"/>
                <a:ea typeface="+mj-ea"/>
              </a:rPr>
              <a:t>纪俄罗斯音乐的奠基者，被誉为“俄罗斯音乐之父”。</a:t>
            </a:r>
            <a:endParaRPr lang="zh-CN" altLang="en-US" sz="2200" dirty="0" smtClean="0">
              <a:latin typeface="+mj-ea"/>
              <a:ea typeface="+mj-ea"/>
            </a:endParaRPr>
          </a:p>
        </p:txBody>
      </p:sp>
      <p:pic>
        <p:nvPicPr>
          <p:cNvPr id="10" name="图片 9" descr="格林卡.jpg"/>
          <p:cNvPicPr>
            <a:picLocks noChangeAspect="1"/>
          </p:cNvPicPr>
          <p:nvPr/>
        </p:nvPicPr>
        <p:blipFill>
          <a:blip r:embed="rId1" cstate="print"/>
          <a:stretch>
            <a:fillRect/>
          </a:stretch>
        </p:blipFill>
        <p:spPr>
          <a:xfrm>
            <a:off x="4390673" y="3199130"/>
            <a:ext cx="2662013" cy="32562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外国艺术歌曲</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884759" y="1456085"/>
            <a:ext cx="10225136" cy="600164"/>
          </a:xfrm>
          <a:prstGeom prst="rect">
            <a:avLst/>
          </a:prstGeom>
        </p:spPr>
        <p:txBody>
          <a:bodyPr wrap="square">
            <a:spAutoFit/>
          </a:bodyPr>
          <a:lstStyle/>
          <a:p>
            <a:pPr algn="just">
              <a:lnSpc>
                <a:spcPct val="150000"/>
              </a:lnSpc>
            </a:pPr>
            <a:r>
              <a:rPr lang="en-US" altLang="zh-CN" sz="2200" dirty="0" smtClean="0">
                <a:latin typeface="+mj-ea"/>
                <a:ea typeface="+mj-ea"/>
              </a:rPr>
              <a:t>《</a:t>
            </a:r>
            <a:r>
              <a:rPr lang="zh-CN" altLang="en-US" sz="2200" dirty="0" smtClean="0">
                <a:latin typeface="+mj-ea"/>
                <a:ea typeface="+mj-ea"/>
              </a:rPr>
              <a:t>跳蚤之歌</a:t>
            </a:r>
            <a:r>
              <a:rPr lang="en-US" altLang="zh-CN" sz="2200" dirty="0" smtClean="0">
                <a:latin typeface="+mj-ea"/>
                <a:ea typeface="+mj-ea"/>
              </a:rPr>
              <a:t>》</a:t>
            </a:r>
            <a:r>
              <a:rPr lang="zh-CN" altLang="en-US" sz="2200" dirty="0" smtClean="0">
                <a:latin typeface="+mj-ea"/>
                <a:ea typeface="+mj-ea"/>
              </a:rPr>
              <a:t>是俄国作曲家穆索尔斯基在</a:t>
            </a:r>
            <a:r>
              <a:rPr lang="en-US" altLang="zh-CN" sz="2200" dirty="0" smtClean="0">
                <a:latin typeface="+mj-ea"/>
                <a:ea typeface="+mj-ea"/>
              </a:rPr>
              <a:t>1879 </a:t>
            </a:r>
            <a:r>
              <a:rPr lang="zh-CN" altLang="en-US" sz="2200" dirty="0" smtClean="0">
                <a:latin typeface="+mj-ea"/>
                <a:ea typeface="+mj-ea"/>
              </a:rPr>
              <a:t>年秋天创作的一首著名讽刺歌曲。</a:t>
            </a:r>
            <a:endParaRPr lang="zh-CN" altLang="en-US" sz="2200" dirty="0" smtClean="0">
              <a:latin typeface="+mj-ea"/>
              <a:ea typeface="+mj-ea"/>
            </a:endParaRPr>
          </a:p>
        </p:txBody>
      </p:sp>
      <p:pic>
        <p:nvPicPr>
          <p:cNvPr id="8" name="图片 7" descr="跳蚤之歌.png"/>
          <p:cNvPicPr>
            <a:picLocks noChangeAspect="1"/>
          </p:cNvPicPr>
          <p:nvPr/>
        </p:nvPicPr>
        <p:blipFill>
          <a:blip r:embed="rId1" cstate="print"/>
          <a:stretch>
            <a:fillRect/>
          </a:stretch>
        </p:blipFill>
        <p:spPr>
          <a:xfrm>
            <a:off x="1172791" y="2536205"/>
            <a:ext cx="7000875" cy="3219450"/>
          </a:xfrm>
          <a:prstGeom prst="rect">
            <a:avLst/>
          </a:prstGeom>
        </p:spPr>
      </p:pic>
      <p:sp>
        <p:nvSpPr>
          <p:cNvPr id="9" name="矩形 8"/>
          <p:cNvSpPr/>
          <p:nvPr/>
        </p:nvSpPr>
        <p:spPr>
          <a:xfrm>
            <a:off x="8301583" y="2608213"/>
            <a:ext cx="3744416" cy="3139321"/>
          </a:xfrm>
          <a:prstGeom prst="rect">
            <a:avLst/>
          </a:prstGeom>
        </p:spPr>
        <p:txBody>
          <a:bodyPr wrap="square">
            <a:spAutoFit/>
          </a:bodyPr>
          <a:lstStyle/>
          <a:p>
            <a:pPr algn="just">
              <a:lnSpc>
                <a:spcPct val="150000"/>
              </a:lnSpc>
            </a:pPr>
            <a:r>
              <a:rPr lang="en-US" altLang="zh-CN" sz="2200" dirty="0" smtClean="0">
                <a:latin typeface="+mj-ea"/>
                <a:ea typeface="+mj-ea"/>
              </a:rPr>
              <a:t>   《</a:t>
            </a:r>
            <a:r>
              <a:rPr lang="zh-CN" altLang="en-US" sz="2200" dirty="0" smtClean="0">
                <a:latin typeface="+mj-ea"/>
                <a:ea typeface="+mj-ea"/>
              </a:rPr>
              <a:t>跳蚤之歌</a:t>
            </a:r>
            <a:r>
              <a:rPr lang="en-US" altLang="zh-CN" sz="2200" dirty="0" smtClean="0">
                <a:latin typeface="+mj-ea"/>
                <a:ea typeface="+mj-ea"/>
              </a:rPr>
              <a:t>》</a:t>
            </a:r>
            <a:r>
              <a:rPr lang="zh-CN" altLang="en-US" sz="2200" dirty="0" smtClean="0">
                <a:latin typeface="+mj-ea"/>
                <a:ea typeface="+mj-ea"/>
              </a:rPr>
              <a:t>创作于</a:t>
            </a:r>
            <a:r>
              <a:rPr lang="en-US" altLang="zh-CN" sz="2200" dirty="0" smtClean="0">
                <a:latin typeface="+mj-ea"/>
                <a:ea typeface="+mj-ea"/>
              </a:rPr>
              <a:t>1879 </a:t>
            </a:r>
            <a:r>
              <a:rPr lang="zh-CN" altLang="en-US" sz="2200" dirty="0" smtClean="0">
                <a:latin typeface="+mj-ea"/>
                <a:ea typeface="+mj-ea"/>
              </a:rPr>
              <a:t>年秋，是一首叙事与描写兼有、词曲结合紧密的歌曲。歌词出自德国大诗人歌德的诗剧</a:t>
            </a:r>
            <a:r>
              <a:rPr lang="en-US" altLang="zh-CN" sz="2200" dirty="0" smtClean="0">
                <a:latin typeface="+mj-ea"/>
                <a:ea typeface="+mj-ea"/>
              </a:rPr>
              <a:t>《</a:t>
            </a:r>
            <a:r>
              <a:rPr lang="zh-CN" altLang="en-US" sz="2200" dirty="0" smtClean="0">
                <a:latin typeface="+mj-ea"/>
                <a:ea typeface="+mj-ea"/>
              </a:rPr>
              <a:t>浮士德</a:t>
            </a:r>
            <a:r>
              <a:rPr lang="en-US" altLang="zh-CN" sz="2200" dirty="0" smtClean="0">
                <a:latin typeface="+mj-ea"/>
                <a:ea typeface="+mj-ea"/>
              </a:rPr>
              <a:t>》</a:t>
            </a:r>
            <a:r>
              <a:rPr lang="zh-CN" altLang="en-US" sz="2200" dirty="0" smtClean="0">
                <a:latin typeface="+mj-ea"/>
                <a:ea typeface="+mj-ea"/>
              </a:rPr>
              <a:t>，极富讽刺意味，文笔犀利。</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296005" y="191936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789556" y="3616464"/>
            <a:ext cx="504056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中外大型声乐作品</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4485159" y="303957"/>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概    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1563564" y="1583591"/>
            <a:ext cx="9793088" cy="1615827"/>
          </a:xfrm>
          <a:prstGeom prst="rect">
            <a:avLst/>
          </a:prstGeom>
        </p:spPr>
        <p:txBody>
          <a:bodyPr wrap="square">
            <a:spAutoFit/>
          </a:bodyPr>
          <a:lstStyle/>
          <a:p>
            <a:pPr algn="just">
              <a:lnSpc>
                <a:spcPct val="150000"/>
              </a:lnSpc>
            </a:pPr>
            <a:r>
              <a:rPr lang="zh-CN" altLang="en-US" sz="2200" dirty="0" smtClean="0">
                <a:latin typeface="+mj-ea"/>
                <a:ea typeface="+mj-ea"/>
              </a:rPr>
              <a:t>    大型声乐作品是指作品在结构上各自独立，在情节上有一定联系的多乐章歌曲组成的声乐套曲，包括弥撒曲、安魂曲、清唱剧、组曲、康塔塔（大合唱）、声乐协奏曲等，多以交响乐伴奏。</a:t>
            </a:r>
            <a:endParaRPr lang="zh-CN" altLang="en-US" sz="2200" dirty="0" smtClean="0">
              <a:latin typeface="+mj-ea"/>
              <a:ea typeface="+mj-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75756" y="2778890"/>
            <a:ext cx="3784710" cy="37847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00654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036319" y="591989"/>
              <a:ext cx="10785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中国大型声乐作品</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884759" y="1816125"/>
            <a:ext cx="11161240" cy="1107996"/>
          </a:xfrm>
          <a:prstGeom prst="rect">
            <a:avLst/>
          </a:prstGeom>
          <a:solidFill>
            <a:srgbClr val="FBB80D"/>
          </a:solidFill>
        </p:spPr>
        <p:txBody>
          <a:bodyPr wrap="square">
            <a:spAutoFit/>
          </a:bodyPr>
          <a:lstStyle/>
          <a:p>
            <a:pPr algn="just">
              <a:lnSpc>
                <a:spcPct val="150000"/>
              </a:lnSpc>
            </a:pPr>
            <a:r>
              <a:rPr lang="zh-CN" altLang="en-US" sz="2200" dirty="0" smtClean="0">
                <a:latin typeface="+mj-ea"/>
                <a:ea typeface="+mj-ea"/>
              </a:rPr>
              <a:t>    中国最早的大型声乐样式可以上溯到先秦时期。诗人屈原歌集</a:t>
            </a:r>
            <a:r>
              <a:rPr lang="en-US" altLang="zh-CN" sz="2200" dirty="0" smtClean="0">
                <a:latin typeface="+mj-ea"/>
                <a:ea typeface="+mj-ea"/>
              </a:rPr>
              <a:t>《</a:t>
            </a:r>
            <a:r>
              <a:rPr lang="zh-CN" altLang="en-US" sz="2200" dirty="0" smtClean="0">
                <a:latin typeface="+mj-ea"/>
                <a:ea typeface="+mj-ea"/>
              </a:rPr>
              <a:t>楚辞</a:t>
            </a:r>
            <a:r>
              <a:rPr lang="en-US" altLang="zh-CN" sz="2200" dirty="0" smtClean="0">
                <a:latin typeface="+mj-ea"/>
                <a:ea typeface="+mj-ea"/>
              </a:rPr>
              <a:t>》</a:t>
            </a:r>
            <a:r>
              <a:rPr lang="zh-CN" altLang="en-US" sz="2200" dirty="0" smtClean="0">
                <a:latin typeface="+mj-ea"/>
                <a:ea typeface="+mj-ea"/>
              </a:rPr>
              <a:t>中的</a:t>
            </a:r>
            <a:r>
              <a:rPr lang="en-US" altLang="zh-CN" sz="2200" dirty="0" smtClean="0">
                <a:latin typeface="+mj-ea"/>
                <a:ea typeface="+mj-ea"/>
              </a:rPr>
              <a:t>《</a:t>
            </a:r>
            <a:r>
              <a:rPr lang="zh-CN" altLang="en-US" sz="2200" dirty="0" smtClean="0">
                <a:latin typeface="+mj-ea"/>
                <a:ea typeface="+mj-ea"/>
              </a:rPr>
              <a:t>九歌</a:t>
            </a:r>
            <a:r>
              <a:rPr lang="en-US" altLang="zh-CN" sz="2200" dirty="0" smtClean="0">
                <a:latin typeface="+mj-ea"/>
                <a:ea typeface="+mj-ea"/>
              </a:rPr>
              <a:t>》</a:t>
            </a:r>
            <a:r>
              <a:rPr lang="zh-CN" altLang="en-US" sz="2200" dirty="0" smtClean="0">
                <a:latin typeface="+mj-ea"/>
                <a:ea typeface="+mj-ea"/>
              </a:rPr>
              <a:t>首创了声乐套曲的歌唱艺术形式，具有大型声乐作品的特点。</a:t>
            </a:r>
            <a:endParaRPr lang="zh-CN" altLang="en-US" sz="2200" dirty="0" smtClean="0">
              <a:latin typeface="+mj-ea"/>
              <a:ea typeface="+mj-ea"/>
            </a:endParaRPr>
          </a:p>
        </p:txBody>
      </p:sp>
      <p:sp>
        <p:nvSpPr>
          <p:cNvPr id="13" name="矩形 12"/>
          <p:cNvSpPr/>
          <p:nvPr/>
        </p:nvSpPr>
        <p:spPr>
          <a:xfrm>
            <a:off x="884759" y="5200501"/>
            <a:ext cx="11233248" cy="1107996"/>
          </a:xfrm>
          <a:prstGeom prst="rect">
            <a:avLst/>
          </a:prstGeom>
          <a:solidFill>
            <a:srgbClr val="FFFF00"/>
          </a:solidFill>
        </p:spPr>
        <p:txBody>
          <a:bodyPr wrap="square">
            <a:spAutoFit/>
          </a:bodyPr>
          <a:lstStyle/>
          <a:p>
            <a:pPr algn="just">
              <a:lnSpc>
                <a:spcPct val="150000"/>
              </a:lnSpc>
            </a:pPr>
            <a:r>
              <a:rPr lang="zh-CN" altLang="en-US" sz="2200" dirty="0" smtClean="0">
                <a:latin typeface="+mj-ea"/>
                <a:ea typeface="+mj-ea"/>
              </a:rPr>
              <a:t>    合唱可分为合唱和大合唱两种，大合唱是指大型多乐章声乐套曲，其中包括领唱、独唱、重唱、对唱、齐唱和合唱等，有时还穿插朗诵。</a:t>
            </a:r>
            <a:endParaRPr lang="zh-CN" altLang="en-US" sz="2200" dirty="0" smtClean="0">
              <a:latin typeface="+mj-ea"/>
              <a:ea typeface="+mj-ea"/>
            </a:endParaRPr>
          </a:p>
        </p:txBody>
      </p:sp>
      <p:pic>
        <p:nvPicPr>
          <p:cNvPr id="14" name="图片 13" descr="花边素材一.png"/>
          <p:cNvPicPr>
            <a:picLocks noChangeAspect="1"/>
          </p:cNvPicPr>
          <p:nvPr/>
        </p:nvPicPr>
        <p:blipFill>
          <a:blip r:embed="rId1" cstate="print"/>
          <a:stretch>
            <a:fillRect/>
          </a:stretch>
        </p:blipFill>
        <p:spPr>
          <a:xfrm>
            <a:off x="740743" y="3256285"/>
            <a:ext cx="2362002" cy="1889602"/>
          </a:xfrm>
          <a:prstGeom prst="rect">
            <a:avLst/>
          </a:prstGeom>
        </p:spPr>
      </p:pic>
      <p:pic>
        <p:nvPicPr>
          <p:cNvPr id="15" name="图片 14" descr="花边素材一.png"/>
          <p:cNvPicPr>
            <a:picLocks noChangeAspect="1"/>
          </p:cNvPicPr>
          <p:nvPr/>
        </p:nvPicPr>
        <p:blipFill>
          <a:blip r:embed="rId1" cstate="print"/>
          <a:stretch>
            <a:fillRect/>
          </a:stretch>
        </p:blipFill>
        <p:spPr>
          <a:xfrm>
            <a:off x="3044999" y="3256285"/>
            <a:ext cx="2362002" cy="1889602"/>
          </a:xfrm>
          <a:prstGeom prst="rect">
            <a:avLst/>
          </a:prstGeom>
        </p:spPr>
      </p:pic>
      <p:pic>
        <p:nvPicPr>
          <p:cNvPr id="16" name="图片 15" descr="花边素材一.png"/>
          <p:cNvPicPr>
            <a:picLocks noChangeAspect="1"/>
          </p:cNvPicPr>
          <p:nvPr/>
        </p:nvPicPr>
        <p:blipFill>
          <a:blip r:embed="rId1" cstate="print"/>
          <a:stretch>
            <a:fillRect/>
          </a:stretch>
        </p:blipFill>
        <p:spPr>
          <a:xfrm>
            <a:off x="5277247" y="3256285"/>
            <a:ext cx="2362002" cy="1889602"/>
          </a:xfrm>
          <a:prstGeom prst="rect">
            <a:avLst/>
          </a:prstGeom>
        </p:spPr>
      </p:pic>
      <p:pic>
        <p:nvPicPr>
          <p:cNvPr id="17" name="图片 16" descr="花边素材一.png"/>
          <p:cNvPicPr>
            <a:picLocks noChangeAspect="1"/>
          </p:cNvPicPr>
          <p:nvPr/>
        </p:nvPicPr>
        <p:blipFill>
          <a:blip r:embed="rId1" cstate="print"/>
          <a:stretch>
            <a:fillRect/>
          </a:stretch>
        </p:blipFill>
        <p:spPr>
          <a:xfrm>
            <a:off x="7581503" y="3256285"/>
            <a:ext cx="2362002" cy="1889602"/>
          </a:xfrm>
          <a:prstGeom prst="rect">
            <a:avLst/>
          </a:prstGeom>
        </p:spPr>
      </p:pic>
      <p:pic>
        <p:nvPicPr>
          <p:cNvPr id="18" name="图片 17" descr="花边素材一.png"/>
          <p:cNvPicPr>
            <a:picLocks noChangeAspect="1"/>
          </p:cNvPicPr>
          <p:nvPr/>
        </p:nvPicPr>
        <p:blipFill>
          <a:blip r:embed="rId1" cstate="print"/>
          <a:stretch>
            <a:fillRect/>
          </a:stretch>
        </p:blipFill>
        <p:spPr>
          <a:xfrm>
            <a:off x="9885759" y="3256285"/>
            <a:ext cx="2362002" cy="18896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00654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036319" y="591989"/>
              <a:ext cx="10785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中国大型声乐作品</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1" name="图片 20" descr="冼星海.jpg"/>
          <p:cNvPicPr>
            <a:picLocks noChangeAspect="1"/>
          </p:cNvPicPr>
          <p:nvPr/>
        </p:nvPicPr>
        <p:blipFill>
          <a:blip r:embed="rId1" cstate="print"/>
          <a:stretch>
            <a:fillRect/>
          </a:stretch>
        </p:blipFill>
        <p:spPr>
          <a:xfrm>
            <a:off x="956767" y="1240061"/>
            <a:ext cx="2124075" cy="2562225"/>
          </a:xfrm>
          <a:prstGeom prst="rect">
            <a:avLst/>
          </a:prstGeom>
        </p:spPr>
      </p:pic>
      <p:sp>
        <p:nvSpPr>
          <p:cNvPr id="22" name="矩形 21"/>
          <p:cNvSpPr/>
          <p:nvPr/>
        </p:nvSpPr>
        <p:spPr>
          <a:xfrm>
            <a:off x="3693071" y="1384077"/>
            <a:ext cx="6955750" cy="430887"/>
          </a:xfrm>
          <a:prstGeom prst="rect">
            <a:avLst/>
          </a:prstGeom>
        </p:spPr>
        <p:txBody>
          <a:bodyPr wrap="none">
            <a:spAutoFit/>
          </a:bodyPr>
          <a:lstStyle/>
          <a:p>
            <a:r>
              <a:rPr lang="zh-CN" altLang="en-US" sz="2200" dirty="0" smtClean="0">
                <a:latin typeface="+mj-ea"/>
                <a:ea typeface="+mj-ea"/>
              </a:rPr>
              <a:t>冼星海是中国第一个用大合唱形式进行创作的作曲家。</a:t>
            </a:r>
            <a:endParaRPr lang="zh-CN" altLang="en-US" sz="2200" dirty="0" smtClean="0">
              <a:latin typeface="+mj-ea"/>
              <a:ea typeface="+mj-ea"/>
            </a:endParaRPr>
          </a:p>
        </p:txBody>
      </p:sp>
      <p:sp>
        <p:nvSpPr>
          <p:cNvPr id="23" name="矩形 22"/>
          <p:cNvSpPr/>
          <p:nvPr/>
        </p:nvSpPr>
        <p:spPr>
          <a:xfrm>
            <a:off x="4701183" y="2248173"/>
            <a:ext cx="4896544" cy="1107996"/>
          </a:xfrm>
          <a:prstGeom prst="rect">
            <a:avLst/>
          </a:prstGeom>
        </p:spPr>
        <p:txBody>
          <a:bodyPr wrap="square">
            <a:spAutoFit/>
          </a:bodyPr>
          <a:lstStyle/>
          <a:p>
            <a:pPr algn="just">
              <a:lnSpc>
                <a:spcPct val="150000"/>
              </a:lnSpc>
            </a:pPr>
            <a:r>
              <a:rPr lang="en-US" altLang="zh-CN" sz="2200" dirty="0" smtClean="0">
                <a:latin typeface="+mj-ea"/>
                <a:ea typeface="+mj-ea"/>
              </a:rPr>
              <a:t>《</a:t>
            </a:r>
            <a:r>
              <a:rPr lang="zh-CN" altLang="en-US" sz="2200" dirty="0" smtClean="0">
                <a:latin typeface="+mj-ea"/>
                <a:ea typeface="+mj-ea"/>
              </a:rPr>
              <a:t>黄河大合唱</a:t>
            </a:r>
            <a:r>
              <a:rPr lang="en-US" altLang="zh-CN" sz="2200" dirty="0" smtClean="0">
                <a:latin typeface="+mj-ea"/>
                <a:ea typeface="+mj-ea"/>
              </a:rPr>
              <a:t>》《</a:t>
            </a:r>
            <a:r>
              <a:rPr lang="zh-CN" altLang="en-US" sz="2200" dirty="0" smtClean="0">
                <a:latin typeface="+mj-ea"/>
                <a:ea typeface="+mj-ea"/>
              </a:rPr>
              <a:t>生产大合唱</a:t>
            </a:r>
            <a:r>
              <a:rPr lang="en-US" altLang="zh-CN" sz="2200" dirty="0" smtClean="0">
                <a:latin typeface="+mj-ea"/>
                <a:ea typeface="+mj-ea"/>
              </a:rPr>
              <a:t>》</a:t>
            </a:r>
            <a:endParaRPr lang="en-US" altLang="zh-CN" sz="2200" dirty="0" smtClean="0">
              <a:latin typeface="+mj-ea"/>
              <a:ea typeface="+mj-ea"/>
            </a:endParaRPr>
          </a:p>
          <a:p>
            <a:pPr algn="just">
              <a:lnSpc>
                <a:spcPct val="150000"/>
              </a:lnSpc>
            </a:pPr>
            <a:r>
              <a:rPr lang="en-US" altLang="zh-CN" sz="2200" dirty="0" smtClean="0">
                <a:latin typeface="+mj-ea"/>
                <a:ea typeface="+mj-ea"/>
              </a:rPr>
              <a:t>《</a:t>
            </a:r>
            <a:r>
              <a:rPr lang="zh-CN" altLang="en-US" sz="2200" dirty="0" smtClean="0">
                <a:latin typeface="+mj-ea"/>
                <a:ea typeface="+mj-ea"/>
              </a:rPr>
              <a:t>九一八大合唱</a:t>
            </a:r>
            <a:r>
              <a:rPr lang="en-US" altLang="zh-CN" sz="2200" dirty="0" smtClean="0">
                <a:latin typeface="+mj-ea"/>
                <a:ea typeface="+mj-ea"/>
              </a:rPr>
              <a:t>》</a:t>
            </a:r>
            <a:r>
              <a:rPr lang="zh-CN" altLang="en-US" sz="2200" dirty="0" smtClean="0">
                <a:latin typeface="+mj-ea"/>
                <a:ea typeface="+mj-ea"/>
              </a:rPr>
              <a:t>和</a:t>
            </a:r>
            <a:r>
              <a:rPr lang="en-US" altLang="zh-CN" sz="2200" dirty="0" smtClean="0">
                <a:latin typeface="+mj-ea"/>
                <a:ea typeface="+mj-ea"/>
              </a:rPr>
              <a:t>《</a:t>
            </a:r>
            <a:r>
              <a:rPr lang="zh-CN" altLang="en-US" sz="2200" dirty="0" smtClean="0">
                <a:latin typeface="+mj-ea"/>
                <a:ea typeface="+mj-ea"/>
              </a:rPr>
              <a:t>牺盟大合唱</a:t>
            </a:r>
            <a:r>
              <a:rPr lang="en-US" altLang="zh-CN" sz="2200" dirty="0" smtClean="0">
                <a:latin typeface="+mj-ea"/>
                <a:ea typeface="+mj-ea"/>
              </a:rPr>
              <a:t>》</a:t>
            </a:r>
            <a:endParaRPr lang="zh-CN" altLang="en-US" sz="2200" dirty="0" smtClean="0">
              <a:latin typeface="+mj-ea"/>
              <a:ea typeface="+mj-ea"/>
            </a:endParaRPr>
          </a:p>
        </p:txBody>
      </p:sp>
      <p:sp>
        <p:nvSpPr>
          <p:cNvPr id="24" name="矩形 23"/>
          <p:cNvSpPr/>
          <p:nvPr/>
        </p:nvSpPr>
        <p:spPr>
          <a:xfrm>
            <a:off x="884759" y="4120381"/>
            <a:ext cx="11233248" cy="2631490"/>
          </a:xfrm>
          <a:prstGeom prst="rect">
            <a:avLst/>
          </a:prstGeom>
        </p:spPr>
        <p:txBody>
          <a:bodyPr wrap="square">
            <a:spAutoFit/>
          </a:bodyPr>
          <a:lstStyle/>
          <a:p>
            <a:pPr algn="just">
              <a:lnSpc>
                <a:spcPct val="150000"/>
              </a:lnSpc>
            </a:pPr>
            <a:r>
              <a:rPr lang="en-US" altLang="zh-CN" sz="2200" dirty="0" smtClean="0">
                <a:latin typeface="+mj-ea"/>
                <a:ea typeface="+mj-ea"/>
              </a:rPr>
              <a:t>   《</a:t>
            </a:r>
            <a:r>
              <a:rPr lang="zh-CN" altLang="en-US" sz="2200" dirty="0" smtClean="0">
                <a:latin typeface="+mj-ea"/>
                <a:ea typeface="+mj-ea"/>
              </a:rPr>
              <a:t>黄河大合唱</a:t>
            </a:r>
            <a:r>
              <a:rPr lang="en-US" altLang="zh-CN" sz="2200" dirty="0" smtClean="0">
                <a:latin typeface="+mj-ea"/>
                <a:ea typeface="+mj-ea"/>
              </a:rPr>
              <a:t>》</a:t>
            </a:r>
            <a:r>
              <a:rPr lang="zh-CN" altLang="en-US" sz="2200" dirty="0" smtClean="0">
                <a:latin typeface="+mj-ea"/>
                <a:ea typeface="+mj-ea"/>
              </a:rPr>
              <a:t>是冼星海最重要的也是影响力最大的一部交响乐代表作。由光未然作词，冼星海作曲。作品作于</a:t>
            </a:r>
            <a:r>
              <a:rPr lang="en-US" altLang="zh-CN" sz="2200" dirty="0" smtClean="0">
                <a:latin typeface="+mj-ea"/>
                <a:ea typeface="+mj-ea"/>
              </a:rPr>
              <a:t>1939</a:t>
            </a:r>
            <a:r>
              <a:rPr lang="zh-CN" altLang="en-US" sz="2200" dirty="0" smtClean="0">
                <a:latin typeface="+mj-ea"/>
                <a:ea typeface="+mj-ea"/>
              </a:rPr>
              <a:t>年</a:t>
            </a:r>
            <a:r>
              <a:rPr lang="zh-CN" altLang="en-US" sz="2200" dirty="0" smtClean="0">
                <a:latin typeface="+mj-ea"/>
                <a:ea typeface="+mj-ea"/>
              </a:rPr>
              <a:t>，以黄河为背景，热情歌颂中华民族源远流长的光荣历史和中国人民坚强不屈的斗争精神，痛诉侵略者的残暴和人民遭受的深重灾难，它以丰富的艺术形象、壮阔的历史场景和磅礴的气势，向全中国、全世界发出了民族解放的战斗号角，从而塑造起中华民族巨人般的英雄形象。</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100654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036319" y="591989"/>
              <a:ext cx="10785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447467"/>
            <a:ext cx="8208912"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中国大型声乐作品</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黄河大合唱.jpeg"/>
          <p:cNvPicPr>
            <a:picLocks noChangeAspect="1"/>
          </p:cNvPicPr>
          <p:nvPr/>
        </p:nvPicPr>
        <p:blipFill>
          <a:blip r:embed="rId1" cstate="print"/>
          <a:stretch>
            <a:fillRect/>
          </a:stretch>
        </p:blipFill>
        <p:spPr>
          <a:xfrm>
            <a:off x="8733631" y="2032149"/>
            <a:ext cx="3417411" cy="2559571"/>
          </a:xfrm>
          <a:prstGeom prst="rect">
            <a:avLst/>
          </a:prstGeom>
        </p:spPr>
      </p:pic>
      <p:sp>
        <p:nvSpPr>
          <p:cNvPr id="8" name="矩形 7"/>
          <p:cNvSpPr/>
          <p:nvPr/>
        </p:nvSpPr>
        <p:spPr>
          <a:xfrm>
            <a:off x="812751" y="1816125"/>
            <a:ext cx="7920880" cy="3647152"/>
          </a:xfrm>
          <a:prstGeom prst="rect">
            <a:avLst/>
          </a:prstGeom>
        </p:spPr>
        <p:txBody>
          <a:bodyPr wrap="square">
            <a:spAutoFit/>
          </a:bodyPr>
          <a:lstStyle/>
          <a:p>
            <a:pPr algn="just">
              <a:lnSpc>
                <a:spcPct val="150000"/>
              </a:lnSpc>
            </a:pPr>
            <a:r>
              <a:rPr lang="en-US" altLang="zh-CN" sz="2200" dirty="0" smtClean="0">
                <a:latin typeface="+mj-ea"/>
                <a:ea typeface="+mj-ea"/>
              </a:rPr>
              <a:t>《</a:t>
            </a:r>
            <a:r>
              <a:rPr lang="zh-CN" altLang="en-US" sz="2200" dirty="0" smtClean="0">
                <a:latin typeface="+mj-ea"/>
                <a:ea typeface="+mj-ea"/>
              </a:rPr>
              <a:t>黄河大合唱</a:t>
            </a:r>
            <a:r>
              <a:rPr lang="en-US" altLang="zh-CN" sz="2200" dirty="0" smtClean="0">
                <a:latin typeface="+mj-ea"/>
                <a:ea typeface="+mj-ea"/>
              </a:rPr>
              <a:t>》</a:t>
            </a:r>
            <a:r>
              <a:rPr lang="zh-CN" altLang="en-US" sz="2200" dirty="0" smtClean="0">
                <a:latin typeface="+mj-ea"/>
                <a:ea typeface="+mj-ea"/>
              </a:rPr>
              <a:t>气势磅礴，具有鲜明的民族风格，</a:t>
            </a:r>
            <a:endParaRPr lang="en-US" altLang="zh-CN" sz="2200" dirty="0" smtClean="0">
              <a:latin typeface="+mj-ea"/>
              <a:ea typeface="+mj-ea"/>
            </a:endParaRPr>
          </a:p>
          <a:p>
            <a:pPr algn="just">
              <a:lnSpc>
                <a:spcPct val="150000"/>
              </a:lnSpc>
            </a:pPr>
            <a:r>
              <a:rPr lang="en-US" altLang="zh-CN" sz="2200" dirty="0" smtClean="0">
                <a:latin typeface="+mj-ea"/>
                <a:ea typeface="+mj-ea"/>
              </a:rPr>
              <a:t> </a:t>
            </a:r>
            <a:r>
              <a:rPr lang="zh-CN" altLang="en-US" sz="2200" dirty="0" smtClean="0">
                <a:latin typeface="+mj-ea"/>
                <a:ea typeface="+mj-ea"/>
              </a:rPr>
              <a:t>全曲包括序曲和</a:t>
            </a:r>
            <a:r>
              <a:rPr lang="en-US" altLang="zh-CN" sz="2200" dirty="0" smtClean="0">
                <a:latin typeface="+mj-ea"/>
                <a:ea typeface="+mj-ea"/>
              </a:rPr>
              <a:t>8</a:t>
            </a:r>
            <a:r>
              <a:rPr lang="zh-CN" altLang="en-US" sz="2200" dirty="0" smtClean="0">
                <a:latin typeface="+mj-ea"/>
                <a:ea typeface="+mj-ea"/>
              </a:rPr>
              <a:t>个乐章，分别是：</a:t>
            </a:r>
            <a:endParaRPr lang="zh-CN" altLang="en-US" sz="2200" dirty="0" smtClean="0">
              <a:latin typeface="+mj-ea"/>
              <a:ea typeface="+mj-ea"/>
            </a:endParaRPr>
          </a:p>
          <a:p>
            <a:pPr algn="just">
              <a:lnSpc>
                <a:spcPct val="150000"/>
              </a:lnSpc>
            </a:pPr>
            <a:r>
              <a:rPr lang="zh-CN" altLang="en-US" sz="2200" dirty="0" smtClean="0">
                <a:latin typeface="+mj-ea"/>
                <a:ea typeface="+mj-ea"/>
              </a:rPr>
              <a:t> 第一乐章</a:t>
            </a:r>
            <a:r>
              <a:rPr lang="en-US" altLang="zh-CN" sz="2200" dirty="0" smtClean="0">
                <a:latin typeface="+mj-ea"/>
                <a:ea typeface="+mj-ea"/>
              </a:rPr>
              <a:t>《</a:t>
            </a:r>
            <a:r>
              <a:rPr lang="zh-CN" altLang="en-US" sz="2200" dirty="0" smtClean="0">
                <a:latin typeface="+mj-ea"/>
                <a:ea typeface="+mj-ea"/>
              </a:rPr>
              <a:t>黄河船夫曲</a:t>
            </a:r>
            <a:r>
              <a:rPr lang="en-US" altLang="zh-CN" sz="2200" dirty="0" smtClean="0">
                <a:latin typeface="+mj-ea"/>
                <a:ea typeface="+mj-ea"/>
              </a:rPr>
              <a:t>》        </a:t>
            </a:r>
            <a:r>
              <a:rPr lang="zh-CN" altLang="en-US" sz="2200" dirty="0" smtClean="0">
                <a:latin typeface="+mj-ea"/>
                <a:ea typeface="+mj-ea"/>
              </a:rPr>
              <a:t>第二乐章</a:t>
            </a:r>
            <a:r>
              <a:rPr lang="en-US" altLang="zh-CN" sz="2200" dirty="0" smtClean="0">
                <a:latin typeface="+mj-ea"/>
                <a:ea typeface="+mj-ea"/>
              </a:rPr>
              <a:t>《</a:t>
            </a:r>
            <a:r>
              <a:rPr lang="zh-CN" altLang="en-US" sz="2200" dirty="0" smtClean="0">
                <a:latin typeface="+mj-ea"/>
                <a:ea typeface="+mj-ea"/>
              </a:rPr>
              <a:t>黄河颂</a:t>
            </a:r>
            <a:r>
              <a:rPr lang="en-US" altLang="zh-CN" sz="2200" dirty="0" smtClean="0">
                <a:latin typeface="+mj-ea"/>
                <a:ea typeface="+mj-ea"/>
              </a:rPr>
              <a:t>》</a:t>
            </a:r>
            <a:endParaRPr lang="en-US" altLang="zh-CN" sz="2200" dirty="0" smtClean="0">
              <a:latin typeface="+mj-ea"/>
              <a:ea typeface="+mj-ea"/>
            </a:endParaRPr>
          </a:p>
          <a:p>
            <a:pPr algn="just">
              <a:lnSpc>
                <a:spcPct val="150000"/>
              </a:lnSpc>
            </a:pPr>
            <a:r>
              <a:rPr lang="zh-CN" altLang="en-US" sz="2200" dirty="0" smtClean="0">
                <a:latin typeface="+mj-ea"/>
                <a:ea typeface="+mj-ea"/>
              </a:rPr>
              <a:t> 第三乐章</a:t>
            </a:r>
            <a:r>
              <a:rPr lang="en-US" altLang="zh-CN" sz="2200" dirty="0" smtClean="0">
                <a:latin typeface="+mj-ea"/>
                <a:ea typeface="+mj-ea"/>
              </a:rPr>
              <a:t>《</a:t>
            </a:r>
            <a:r>
              <a:rPr lang="zh-CN" altLang="en-US" sz="2200" dirty="0" smtClean="0">
                <a:latin typeface="+mj-ea"/>
                <a:ea typeface="+mj-ea"/>
              </a:rPr>
              <a:t>黄河之水天上来</a:t>
            </a:r>
            <a:r>
              <a:rPr lang="en-US" altLang="zh-CN" sz="2200" dirty="0" smtClean="0">
                <a:latin typeface="+mj-ea"/>
                <a:ea typeface="+mj-ea"/>
              </a:rPr>
              <a:t>》    </a:t>
            </a:r>
            <a:r>
              <a:rPr lang="zh-CN" altLang="en-US" sz="2200" dirty="0" smtClean="0">
                <a:latin typeface="+mj-ea"/>
                <a:ea typeface="+mj-ea"/>
              </a:rPr>
              <a:t>第四乐章</a:t>
            </a:r>
            <a:r>
              <a:rPr lang="en-US" altLang="zh-CN" sz="2200" dirty="0" smtClean="0">
                <a:latin typeface="+mj-ea"/>
                <a:ea typeface="+mj-ea"/>
              </a:rPr>
              <a:t>《</a:t>
            </a:r>
            <a:r>
              <a:rPr lang="zh-CN" altLang="en-US" sz="2200" dirty="0" smtClean="0">
                <a:latin typeface="+mj-ea"/>
                <a:ea typeface="+mj-ea"/>
              </a:rPr>
              <a:t>黄水谣</a:t>
            </a:r>
            <a:r>
              <a:rPr lang="en-US" altLang="zh-CN" sz="2200" dirty="0" smtClean="0">
                <a:latin typeface="+mj-ea"/>
                <a:ea typeface="+mj-ea"/>
              </a:rPr>
              <a:t>》</a:t>
            </a:r>
            <a:endParaRPr lang="en-US" altLang="zh-CN" sz="2200" dirty="0" smtClean="0">
              <a:latin typeface="+mj-ea"/>
              <a:ea typeface="+mj-ea"/>
            </a:endParaRPr>
          </a:p>
          <a:p>
            <a:pPr algn="just">
              <a:lnSpc>
                <a:spcPct val="150000"/>
              </a:lnSpc>
            </a:pPr>
            <a:r>
              <a:rPr lang="zh-CN" altLang="en-US" sz="2200" dirty="0" smtClean="0">
                <a:latin typeface="+mj-ea"/>
                <a:ea typeface="+mj-ea"/>
              </a:rPr>
              <a:t> 第五乐章</a:t>
            </a:r>
            <a:r>
              <a:rPr lang="en-US" altLang="zh-CN" sz="2200" dirty="0" smtClean="0">
                <a:latin typeface="+mj-ea"/>
                <a:ea typeface="+mj-ea"/>
              </a:rPr>
              <a:t>《</a:t>
            </a:r>
            <a:r>
              <a:rPr lang="zh-CN" altLang="en-US" sz="2200" dirty="0" smtClean="0">
                <a:latin typeface="+mj-ea"/>
                <a:ea typeface="+mj-ea"/>
              </a:rPr>
              <a:t>河边对口曲</a:t>
            </a:r>
            <a:r>
              <a:rPr lang="en-US" altLang="zh-CN" sz="2200" dirty="0" smtClean="0">
                <a:latin typeface="+mj-ea"/>
                <a:ea typeface="+mj-ea"/>
              </a:rPr>
              <a:t>》        </a:t>
            </a:r>
            <a:r>
              <a:rPr lang="zh-CN" altLang="en-US" sz="2200" dirty="0" smtClean="0">
                <a:latin typeface="+mj-ea"/>
                <a:ea typeface="+mj-ea"/>
              </a:rPr>
              <a:t>第六乐章</a:t>
            </a:r>
            <a:r>
              <a:rPr lang="en-US" altLang="zh-CN" sz="2200" dirty="0" smtClean="0">
                <a:latin typeface="+mj-ea"/>
                <a:ea typeface="+mj-ea"/>
              </a:rPr>
              <a:t>《</a:t>
            </a:r>
            <a:r>
              <a:rPr lang="zh-CN" altLang="en-US" sz="2200" dirty="0" smtClean="0">
                <a:latin typeface="+mj-ea"/>
                <a:ea typeface="+mj-ea"/>
              </a:rPr>
              <a:t>黄河怨</a:t>
            </a:r>
            <a:r>
              <a:rPr lang="en-US" altLang="zh-CN" sz="2200" dirty="0" smtClean="0">
                <a:latin typeface="+mj-ea"/>
                <a:ea typeface="+mj-ea"/>
              </a:rPr>
              <a:t>》</a:t>
            </a:r>
            <a:endParaRPr lang="en-US" altLang="zh-CN" sz="2200" dirty="0" smtClean="0">
              <a:latin typeface="+mj-ea"/>
              <a:ea typeface="+mj-ea"/>
            </a:endParaRPr>
          </a:p>
          <a:p>
            <a:pPr algn="just">
              <a:lnSpc>
                <a:spcPct val="150000"/>
              </a:lnSpc>
            </a:pPr>
            <a:r>
              <a:rPr lang="zh-CN" altLang="en-US" sz="2200" dirty="0" smtClean="0">
                <a:latin typeface="+mj-ea"/>
                <a:ea typeface="+mj-ea"/>
              </a:rPr>
              <a:t> 第七乐章</a:t>
            </a:r>
            <a:r>
              <a:rPr lang="en-US" altLang="zh-CN" sz="2200" dirty="0" smtClean="0">
                <a:latin typeface="+mj-ea"/>
                <a:ea typeface="+mj-ea"/>
              </a:rPr>
              <a:t>《</a:t>
            </a:r>
            <a:r>
              <a:rPr lang="zh-CN" altLang="en-US" sz="2200" dirty="0" smtClean="0">
                <a:latin typeface="+mj-ea"/>
                <a:ea typeface="+mj-ea"/>
              </a:rPr>
              <a:t>保卫黄河</a:t>
            </a:r>
            <a:r>
              <a:rPr lang="en-US" altLang="zh-CN" sz="2200" dirty="0" smtClean="0">
                <a:latin typeface="+mj-ea"/>
                <a:ea typeface="+mj-ea"/>
              </a:rPr>
              <a:t>》</a:t>
            </a:r>
            <a:r>
              <a:rPr lang="zh-CN" altLang="en-US" sz="2200" dirty="0" smtClean="0">
                <a:latin typeface="+mj-ea"/>
                <a:ea typeface="+mj-ea"/>
              </a:rPr>
              <a:t>          第八乐章</a:t>
            </a:r>
            <a:r>
              <a:rPr lang="en-US" altLang="zh-CN" sz="2200" dirty="0" smtClean="0">
                <a:latin typeface="+mj-ea"/>
                <a:ea typeface="+mj-ea"/>
              </a:rPr>
              <a:t>《</a:t>
            </a:r>
            <a:r>
              <a:rPr lang="zh-CN" altLang="en-US" sz="2200" dirty="0" smtClean="0">
                <a:latin typeface="+mj-ea"/>
                <a:ea typeface="+mj-ea"/>
              </a:rPr>
              <a:t>怒吼吧！黄河</a:t>
            </a:r>
            <a:r>
              <a:rPr lang="en-US" altLang="zh-CN" sz="2200" dirty="0" smtClean="0">
                <a:latin typeface="+mj-ea"/>
                <a:ea typeface="+mj-ea"/>
              </a:rPr>
              <a:t>》</a:t>
            </a:r>
            <a:endParaRPr lang="en-US" altLang="zh-CN" sz="2200" dirty="0" smtClean="0">
              <a:latin typeface="+mj-ea"/>
              <a:ea typeface="+mj-ea"/>
            </a:endParaRPr>
          </a:p>
          <a:p>
            <a:pPr algn="just">
              <a:lnSpc>
                <a:spcPct val="150000"/>
              </a:lnSpc>
            </a:pPr>
            <a:r>
              <a:rPr lang="zh-CN" altLang="en-US" sz="2200" dirty="0" smtClean="0">
                <a:latin typeface="+mj-ea"/>
                <a:ea typeface="+mj-ea"/>
              </a:rPr>
              <a:t> 由配乐诗朗诵和乐队演奏将各乐章连成一个整体。</a:t>
            </a:r>
            <a:endParaRPr lang="zh-CN" altLang="en-US" sz="22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95076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524151" y="591989"/>
              <a:ext cx="259072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赏析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740743" y="1168053"/>
            <a:ext cx="5724644" cy="559769"/>
          </a:xfrm>
          <a:prstGeom prst="rect">
            <a:avLst/>
          </a:prstGeom>
        </p:spPr>
        <p:txBody>
          <a:bodyPr wrap="none">
            <a:spAutoFit/>
          </a:bodyPr>
          <a:lstStyle/>
          <a:p>
            <a:pPr algn="just">
              <a:lnSpc>
                <a:spcPct val="150000"/>
              </a:lnSpc>
            </a:pPr>
            <a:r>
              <a:rPr lang="zh-CN" altLang="en-US" sz="2400" dirty="0" smtClean="0">
                <a:latin typeface="+mn-ea"/>
                <a:ea typeface="+mn-ea"/>
              </a:rPr>
              <a:t>（一）第二乐章</a:t>
            </a:r>
            <a:r>
              <a:rPr lang="en-US" altLang="zh-CN" sz="2400" dirty="0" smtClean="0">
                <a:latin typeface="+mn-ea"/>
                <a:ea typeface="+mn-ea"/>
              </a:rPr>
              <a:t>《</a:t>
            </a:r>
            <a:r>
              <a:rPr lang="zh-CN" altLang="en-US" sz="2400" dirty="0" smtClean="0">
                <a:latin typeface="+mn-ea"/>
                <a:ea typeface="+mn-ea"/>
              </a:rPr>
              <a:t>黄河颂</a:t>
            </a:r>
            <a:r>
              <a:rPr lang="en-US" altLang="zh-CN" sz="2400" dirty="0" smtClean="0">
                <a:latin typeface="+mn-ea"/>
                <a:ea typeface="+mn-ea"/>
              </a:rPr>
              <a:t>》</a:t>
            </a:r>
            <a:r>
              <a:rPr lang="zh-CN" altLang="en-US" sz="2400" dirty="0" smtClean="0">
                <a:latin typeface="+mn-ea"/>
                <a:ea typeface="+mn-ea"/>
              </a:rPr>
              <a:t>（男声独唱）</a:t>
            </a:r>
            <a:endParaRPr lang="zh-CN" altLang="en-US" sz="2400" dirty="0">
              <a:latin typeface="+mn-ea"/>
              <a:ea typeface="+mn-ea"/>
            </a:endParaRPr>
          </a:p>
        </p:txBody>
      </p:sp>
      <p:pic>
        <p:nvPicPr>
          <p:cNvPr id="8" name="图片 7" descr="黄河颂.png"/>
          <p:cNvPicPr>
            <a:picLocks noChangeAspect="1"/>
          </p:cNvPicPr>
          <p:nvPr/>
        </p:nvPicPr>
        <p:blipFill>
          <a:blip r:embed="rId1" cstate="print"/>
          <a:stretch>
            <a:fillRect/>
          </a:stretch>
        </p:blipFill>
        <p:spPr>
          <a:xfrm>
            <a:off x="956767" y="1960141"/>
            <a:ext cx="6934200" cy="3857625"/>
          </a:xfrm>
          <a:prstGeom prst="rect">
            <a:avLst/>
          </a:prstGeom>
        </p:spPr>
      </p:pic>
      <p:sp>
        <p:nvSpPr>
          <p:cNvPr id="9" name="矩形 8"/>
          <p:cNvSpPr/>
          <p:nvPr/>
        </p:nvSpPr>
        <p:spPr>
          <a:xfrm>
            <a:off x="8157567" y="1600101"/>
            <a:ext cx="3888432" cy="4662815"/>
          </a:xfrm>
          <a:prstGeom prst="rect">
            <a:avLst/>
          </a:prstGeom>
        </p:spPr>
        <p:txBody>
          <a:bodyPr wrap="square">
            <a:spAutoFit/>
          </a:bodyPr>
          <a:lstStyle/>
          <a:p>
            <a:pPr algn="just">
              <a:lnSpc>
                <a:spcPct val="150000"/>
              </a:lnSpc>
            </a:pPr>
            <a:r>
              <a:rPr lang="en-US" altLang="zh-CN" sz="2200" dirty="0" smtClean="0">
                <a:latin typeface="+mj-ea"/>
                <a:ea typeface="+mj-ea"/>
              </a:rPr>
              <a:t>   </a:t>
            </a:r>
            <a:r>
              <a:rPr lang="en-US" altLang="zh-CN" sz="2200" dirty="0" smtClean="0">
                <a:solidFill>
                  <a:srgbClr val="7030A0"/>
                </a:solidFill>
                <a:latin typeface="+mj-ea"/>
                <a:ea typeface="+mj-ea"/>
              </a:rPr>
              <a:t>《</a:t>
            </a:r>
            <a:r>
              <a:rPr lang="zh-CN" altLang="en-US" sz="2200" dirty="0" smtClean="0">
                <a:solidFill>
                  <a:srgbClr val="7030A0"/>
                </a:solidFill>
                <a:latin typeface="+mj-ea"/>
                <a:ea typeface="+mj-ea"/>
              </a:rPr>
              <a:t>黄河颂</a:t>
            </a:r>
            <a:r>
              <a:rPr lang="en-US" altLang="zh-CN" sz="2200" dirty="0" smtClean="0">
                <a:solidFill>
                  <a:srgbClr val="7030A0"/>
                </a:solidFill>
                <a:latin typeface="+mj-ea"/>
                <a:ea typeface="+mj-ea"/>
              </a:rPr>
              <a:t>》</a:t>
            </a:r>
            <a:r>
              <a:rPr lang="zh-CN" altLang="en-US" sz="2200" dirty="0" smtClean="0">
                <a:solidFill>
                  <a:srgbClr val="7030A0"/>
                </a:solidFill>
                <a:latin typeface="+mj-ea"/>
                <a:ea typeface="+mj-ea"/>
              </a:rPr>
              <a:t>是一首以黄河象征祖国的热情颂歌，充满了博大、豪放的情怀。第一部分以平稳的节奏、宽广的气息歌唱了黄河的雄姿。第二部分以热情、奔放的旋律赞美中华民族五千年的灿烂文化，热情、激昂地颂扬了中华民族的英雄气概。</a:t>
            </a:r>
            <a:endParaRPr lang="zh-CN" altLang="en-US" sz="2200" dirty="0" smtClean="0">
              <a:solidFill>
                <a:srgbClr val="7030A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95076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524151" y="591989"/>
              <a:ext cx="259072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赏析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596727" y="1096045"/>
            <a:ext cx="6340197" cy="559769"/>
          </a:xfrm>
          <a:prstGeom prst="rect">
            <a:avLst/>
          </a:prstGeom>
        </p:spPr>
        <p:txBody>
          <a:bodyPr wrap="none">
            <a:spAutoFit/>
          </a:bodyPr>
          <a:lstStyle/>
          <a:p>
            <a:pPr algn="just">
              <a:lnSpc>
                <a:spcPct val="150000"/>
              </a:lnSpc>
            </a:pPr>
            <a:r>
              <a:rPr lang="zh-CN" altLang="en-US" sz="2400" dirty="0" smtClean="0">
                <a:latin typeface="+mn-ea"/>
                <a:ea typeface="+mn-ea"/>
              </a:rPr>
              <a:t>（二）第七乐章</a:t>
            </a:r>
            <a:r>
              <a:rPr lang="en-US" altLang="zh-CN" sz="2400" dirty="0" smtClean="0">
                <a:latin typeface="+mn-ea"/>
                <a:ea typeface="+mn-ea"/>
              </a:rPr>
              <a:t>《</a:t>
            </a:r>
            <a:r>
              <a:rPr lang="zh-CN" altLang="en-US" sz="2400" dirty="0" smtClean="0">
                <a:latin typeface="+mn-ea"/>
                <a:ea typeface="+mn-ea"/>
              </a:rPr>
              <a:t>保卫黄河</a:t>
            </a:r>
            <a:r>
              <a:rPr lang="en-US" altLang="zh-CN" sz="2400" dirty="0" smtClean="0">
                <a:latin typeface="+mn-ea"/>
                <a:ea typeface="+mn-ea"/>
              </a:rPr>
              <a:t>》</a:t>
            </a:r>
            <a:r>
              <a:rPr lang="zh-CN" altLang="en-US" sz="2400" dirty="0" smtClean="0">
                <a:latin typeface="+mn-ea"/>
                <a:ea typeface="+mn-ea"/>
              </a:rPr>
              <a:t>（齐唱、轮唱）</a:t>
            </a:r>
            <a:endParaRPr lang="zh-CN" altLang="en-US" sz="2400" dirty="0" smtClean="0">
              <a:latin typeface="+mn-ea"/>
              <a:ea typeface="+mn-ea"/>
            </a:endParaRPr>
          </a:p>
        </p:txBody>
      </p:sp>
      <p:pic>
        <p:nvPicPr>
          <p:cNvPr id="10" name="图片 9" descr="保卫黄河.png"/>
          <p:cNvPicPr>
            <a:picLocks noChangeAspect="1"/>
          </p:cNvPicPr>
          <p:nvPr/>
        </p:nvPicPr>
        <p:blipFill>
          <a:blip r:embed="rId1" cstate="print"/>
          <a:stretch>
            <a:fillRect/>
          </a:stretch>
        </p:blipFill>
        <p:spPr>
          <a:xfrm>
            <a:off x="4629175" y="1960141"/>
            <a:ext cx="6777146" cy="4577381"/>
          </a:xfrm>
          <a:prstGeom prst="rect">
            <a:avLst/>
          </a:prstGeom>
        </p:spPr>
      </p:pic>
      <p:sp>
        <p:nvSpPr>
          <p:cNvPr id="11" name="矩形 10"/>
          <p:cNvSpPr/>
          <p:nvPr/>
        </p:nvSpPr>
        <p:spPr>
          <a:xfrm>
            <a:off x="1604839" y="2608213"/>
            <a:ext cx="2592288" cy="3647152"/>
          </a:xfrm>
          <a:prstGeom prst="rect">
            <a:avLst/>
          </a:prstGeom>
        </p:spPr>
        <p:txBody>
          <a:bodyPr wrap="square">
            <a:spAutoFit/>
          </a:bodyPr>
          <a:lstStyle/>
          <a:p>
            <a:pPr algn="just">
              <a:lnSpc>
                <a:spcPct val="150000"/>
              </a:lnSpc>
            </a:pPr>
            <a:r>
              <a:rPr lang="zh-CN" altLang="en-US" sz="2200" dirty="0" smtClean="0">
                <a:solidFill>
                  <a:srgbClr val="FF6699"/>
                </a:solidFill>
                <a:latin typeface="+mj-ea"/>
                <a:ea typeface="+mj-ea"/>
              </a:rPr>
              <a:t>    歌曲使用了“卡农”的复调手法，采用进行曲体裁，短促有力的乐句形成一种此起彼伏、群情激昂、波澜壮阔的艺术效果。</a:t>
            </a:r>
            <a:endParaRPr lang="zh-CN" altLang="en-US" sz="2200" dirty="0" smtClean="0">
              <a:solidFill>
                <a:srgbClr val="FF6699"/>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95076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524151" y="591989"/>
              <a:ext cx="259072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黄河大合唱</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赏析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668735" y="1168053"/>
            <a:ext cx="6647974" cy="559769"/>
          </a:xfrm>
          <a:prstGeom prst="rect">
            <a:avLst/>
          </a:prstGeom>
        </p:spPr>
        <p:txBody>
          <a:bodyPr wrap="none">
            <a:spAutoFit/>
          </a:bodyPr>
          <a:lstStyle/>
          <a:p>
            <a:pPr algn="just">
              <a:lnSpc>
                <a:spcPct val="150000"/>
              </a:lnSpc>
            </a:pPr>
            <a:r>
              <a:rPr lang="zh-CN" altLang="en-US" sz="2400" dirty="0" smtClean="0">
                <a:latin typeface="+mn-ea"/>
                <a:ea typeface="+mn-ea"/>
              </a:rPr>
              <a:t>（三）第八乐章</a:t>
            </a:r>
            <a:r>
              <a:rPr lang="en-US" altLang="zh-CN" sz="2400" dirty="0" smtClean="0">
                <a:latin typeface="+mn-ea"/>
                <a:ea typeface="+mn-ea"/>
              </a:rPr>
              <a:t>《</a:t>
            </a:r>
            <a:r>
              <a:rPr lang="zh-CN" altLang="en-US" sz="2400" dirty="0" smtClean="0">
                <a:latin typeface="+mn-ea"/>
                <a:ea typeface="+mn-ea"/>
              </a:rPr>
              <a:t>怒吼吧！黄河</a:t>
            </a:r>
            <a:r>
              <a:rPr lang="en-US" altLang="zh-CN" sz="2400" dirty="0" smtClean="0">
                <a:latin typeface="+mn-ea"/>
                <a:ea typeface="+mn-ea"/>
              </a:rPr>
              <a:t>》</a:t>
            </a:r>
            <a:r>
              <a:rPr lang="zh-CN" altLang="en-US" sz="2400" dirty="0" smtClean="0">
                <a:latin typeface="+mn-ea"/>
                <a:ea typeface="+mn-ea"/>
              </a:rPr>
              <a:t>（混声合唱）</a:t>
            </a:r>
            <a:endParaRPr lang="zh-CN" altLang="en-US" sz="2400" dirty="0" smtClean="0">
              <a:latin typeface="+mn-ea"/>
              <a:ea typeface="+mn-ea"/>
            </a:endParaRPr>
          </a:p>
        </p:txBody>
      </p:sp>
      <p:pic>
        <p:nvPicPr>
          <p:cNvPr id="8" name="图片 7" descr="怒吼吧  黄河.png"/>
          <p:cNvPicPr>
            <a:picLocks noChangeAspect="1"/>
          </p:cNvPicPr>
          <p:nvPr/>
        </p:nvPicPr>
        <p:blipFill>
          <a:blip r:embed="rId1" cstate="print"/>
          <a:stretch>
            <a:fillRect/>
          </a:stretch>
        </p:blipFill>
        <p:spPr>
          <a:xfrm>
            <a:off x="2612951" y="1960141"/>
            <a:ext cx="7344816" cy="3324946"/>
          </a:xfrm>
          <a:prstGeom prst="rect">
            <a:avLst/>
          </a:prstGeom>
        </p:spPr>
      </p:pic>
      <p:sp>
        <p:nvSpPr>
          <p:cNvPr id="9" name="矩形 8"/>
          <p:cNvSpPr/>
          <p:nvPr/>
        </p:nvSpPr>
        <p:spPr>
          <a:xfrm>
            <a:off x="1604839" y="5560541"/>
            <a:ext cx="9649072" cy="1028680"/>
          </a:xfrm>
          <a:prstGeom prst="rect">
            <a:avLst/>
          </a:prstGeom>
        </p:spPr>
        <p:txBody>
          <a:bodyPr wrap="square">
            <a:spAutoFit/>
          </a:bodyPr>
          <a:lstStyle/>
          <a:p>
            <a:pPr algn="just">
              <a:lnSpc>
                <a:spcPct val="150000"/>
              </a:lnSpc>
            </a:pPr>
            <a:r>
              <a:rPr lang="zh-CN" altLang="en-US" sz="2200" dirty="0" smtClean="0">
                <a:latin typeface="+mj-ea"/>
                <a:ea typeface="+mj-ea"/>
              </a:rPr>
              <a:t>    </a:t>
            </a:r>
            <a:r>
              <a:rPr lang="zh-CN" altLang="en-US" sz="2200" dirty="0" smtClean="0">
                <a:solidFill>
                  <a:srgbClr val="00B050"/>
                </a:solidFill>
                <a:latin typeface="+mj-ea"/>
                <a:ea typeface="+mj-ea"/>
              </a:rPr>
              <a:t>混声合唱</a:t>
            </a:r>
            <a:r>
              <a:rPr lang="en-US" altLang="zh-CN" sz="2200" dirty="0" smtClean="0">
                <a:solidFill>
                  <a:srgbClr val="00B050"/>
                </a:solidFill>
                <a:latin typeface="+mj-ea"/>
                <a:ea typeface="+mj-ea"/>
              </a:rPr>
              <a:t>《</a:t>
            </a:r>
            <a:r>
              <a:rPr lang="zh-CN" altLang="en-US" sz="2200" dirty="0" smtClean="0">
                <a:solidFill>
                  <a:srgbClr val="00B050"/>
                </a:solidFill>
                <a:latin typeface="+mj-ea"/>
                <a:ea typeface="+mj-ea"/>
              </a:rPr>
              <a:t>怒吼吧！黄河</a:t>
            </a:r>
            <a:r>
              <a:rPr lang="en-US" altLang="zh-CN" sz="2200" dirty="0" smtClean="0">
                <a:solidFill>
                  <a:srgbClr val="00B050"/>
                </a:solidFill>
                <a:latin typeface="+mj-ea"/>
                <a:ea typeface="+mj-ea"/>
              </a:rPr>
              <a:t>》</a:t>
            </a:r>
            <a:r>
              <a:rPr lang="zh-CN" altLang="en-US" sz="2200" dirty="0" smtClean="0">
                <a:solidFill>
                  <a:srgbClr val="00B050"/>
                </a:solidFill>
                <a:latin typeface="+mj-ea"/>
                <a:ea typeface="+mj-ea"/>
              </a:rPr>
              <a:t>是整部大合唱的终曲，也是全曲的高潮，是整个作品主题思想的概括和升华。</a:t>
            </a:r>
            <a:endParaRPr lang="zh-CN" altLang="en-US" sz="2200" dirty="0" smtClean="0">
              <a:solidFill>
                <a:srgbClr val="00B05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原始人3.png"/>
          <p:cNvPicPr>
            <a:picLocks noChangeAspect="1"/>
          </p:cNvPicPr>
          <p:nvPr/>
        </p:nvPicPr>
        <p:blipFill>
          <a:blip r:embed="rId1" cstate="print"/>
          <a:stretch>
            <a:fillRect/>
          </a:stretch>
        </p:blipFill>
        <p:spPr>
          <a:xfrm>
            <a:off x="8229575" y="3328293"/>
            <a:ext cx="4219186" cy="4219186"/>
          </a:xfrm>
          <a:prstGeom prst="rect">
            <a:avLst/>
          </a:prstGeom>
        </p:spPr>
      </p:pic>
      <p:sp>
        <p:nvSpPr>
          <p:cNvPr id="8" name="矩形 7"/>
          <p:cNvSpPr/>
          <p:nvPr/>
        </p:nvSpPr>
        <p:spPr>
          <a:xfrm>
            <a:off x="884759" y="1023531"/>
            <a:ext cx="11161240" cy="1754326"/>
          </a:xfrm>
          <a:prstGeom prst="rect">
            <a:avLst/>
          </a:prstGeom>
        </p:spPr>
        <p:txBody>
          <a:bodyPr wrap="square">
            <a:spAutoFit/>
          </a:bodyPr>
          <a:lstStyle/>
          <a:p>
            <a:pPr algn="just">
              <a:lnSpc>
                <a:spcPct val="150000"/>
              </a:lnSpc>
            </a:pPr>
            <a:r>
              <a:rPr lang="zh-CN" altLang="en-US" sz="2400" dirty="0" smtClean="0"/>
              <a:t>         在远古时代，人类处于原始的渔猎时期，在与大自然搏斗和集体劳动中发出的呐喊声以及劳动之余，愉快地回忆、模仿劳动情景，手舞足蹈地敲击石块、木棒所发出的欢呼声逐渐形成早期的民歌。</a:t>
            </a:r>
            <a:endParaRPr lang="zh-CN" altLang="en-US" sz="2400" dirty="0" smtClean="0"/>
          </a:p>
        </p:txBody>
      </p:sp>
      <p:sp>
        <p:nvSpPr>
          <p:cNvPr id="9" name="矩形 8"/>
          <p:cNvSpPr/>
          <p:nvPr/>
        </p:nvSpPr>
        <p:spPr>
          <a:xfrm>
            <a:off x="1100783" y="4264397"/>
            <a:ext cx="7056784" cy="1200329"/>
          </a:xfrm>
          <a:prstGeom prst="rect">
            <a:avLst/>
          </a:prstGeom>
        </p:spPr>
        <p:txBody>
          <a:bodyPr wrap="square">
            <a:spAutoFit/>
          </a:bodyPr>
          <a:lstStyle/>
          <a:p>
            <a:pPr algn="just">
              <a:lnSpc>
                <a:spcPct val="150000"/>
              </a:lnSpc>
            </a:pP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淮南子</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：“今夫举大木者，前呼‘邪许’，后亦应之，此举重劝力之歌也。”</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19745"/>
            <a:chOff x="1028775" y="591989"/>
            <a:chExt cx="11086097" cy="19745"/>
          </a:xfrm>
        </p:grpSpPr>
        <p:cxnSp>
          <p:nvCxnSpPr>
            <p:cNvPr id="19" name="直接连接符 18"/>
            <p:cNvCxnSpPr>
              <a:endCxn id="6" idx="1"/>
            </p:cNvCxnSpPr>
            <p:nvPr/>
          </p:nvCxnSpPr>
          <p:spPr>
            <a:xfrm>
              <a:off x="1028775" y="591989"/>
              <a:ext cx="1510600" cy="197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532263" y="591989"/>
              <a:ext cx="158260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外国大型声乐作品</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冬之旅</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84759" y="1456085"/>
            <a:ext cx="11161240" cy="1754326"/>
          </a:xfrm>
          <a:prstGeom prst="rect">
            <a:avLst/>
          </a:prstGeom>
        </p:spPr>
        <p:txBody>
          <a:bodyPr wrap="square">
            <a:spAutoFit/>
          </a:bodyPr>
          <a:lstStyle/>
          <a:p>
            <a:pPr algn="just">
              <a:lnSpc>
                <a:spcPct val="150000"/>
              </a:lnSpc>
            </a:pPr>
            <a:r>
              <a:rPr lang="zh-CN" altLang="en-US" sz="2200" dirty="0" smtClean="0">
                <a:latin typeface="+mj-ea"/>
                <a:ea typeface="+mj-ea"/>
              </a:rPr>
              <a:t>    外国大型声乐作品最早可以追溯到古希腊时期的悲剧艺术。</a:t>
            </a:r>
            <a:r>
              <a:rPr lang="en-US" altLang="zh-CN" sz="2400" dirty="0" smtClean="0"/>
              <a:t>17 </a:t>
            </a:r>
            <a:r>
              <a:rPr lang="zh-CN" altLang="en-US" sz="2400" dirty="0" smtClean="0"/>
              <a:t>世纪三四十年代，清唱剧被作为大型声乐作品演出，是音乐会上重要的演出形式之一。外国大型声乐体裁还包括声乐协奏曲、咏叹调等形式。</a:t>
            </a:r>
            <a:endParaRPr lang="zh-CN" altLang="en-US" sz="2400" dirty="0" smtClean="0"/>
          </a:p>
        </p:txBody>
      </p:sp>
      <p:sp>
        <p:nvSpPr>
          <p:cNvPr id="11" name="矩形 10"/>
          <p:cNvSpPr/>
          <p:nvPr/>
        </p:nvSpPr>
        <p:spPr>
          <a:xfrm>
            <a:off x="4845199" y="4048373"/>
            <a:ext cx="7128792" cy="1615827"/>
          </a:xfrm>
          <a:prstGeom prst="rect">
            <a:avLst/>
          </a:prstGeom>
        </p:spPr>
        <p:txBody>
          <a:bodyPr wrap="square">
            <a:spAutoFit/>
          </a:bodyPr>
          <a:lstStyle/>
          <a:p>
            <a:pPr algn="just">
              <a:lnSpc>
                <a:spcPct val="150000"/>
              </a:lnSpc>
            </a:pPr>
            <a:r>
              <a:rPr lang="zh-CN" altLang="en-US" sz="2200" dirty="0" smtClean="0">
                <a:latin typeface="+mj-ea"/>
                <a:ea typeface="+mj-ea"/>
              </a:rPr>
              <a:t>    声乐套曲</a:t>
            </a:r>
            <a:r>
              <a:rPr lang="en-US" altLang="zh-CN" sz="2200" dirty="0" smtClean="0">
                <a:latin typeface="+mj-ea"/>
                <a:ea typeface="+mj-ea"/>
              </a:rPr>
              <a:t>《</a:t>
            </a:r>
            <a:r>
              <a:rPr lang="zh-CN" altLang="en-US" sz="2200" dirty="0" smtClean="0">
                <a:latin typeface="+mj-ea"/>
                <a:ea typeface="+mj-ea"/>
              </a:rPr>
              <a:t>冬之旅</a:t>
            </a:r>
            <a:r>
              <a:rPr lang="en-US" altLang="zh-CN" sz="2200" dirty="0" smtClean="0">
                <a:latin typeface="+mj-ea"/>
                <a:ea typeface="+mj-ea"/>
              </a:rPr>
              <a:t>》</a:t>
            </a:r>
            <a:r>
              <a:rPr lang="zh-CN" altLang="en-US" sz="2200" dirty="0" smtClean="0">
                <a:latin typeface="+mj-ea"/>
                <a:ea typeface="+mj-ea"/>
              </a:rPr>
              <a:t>是舒伯特于</a:t>
            </a:r>
            <a:r>
              <a:rPr lang="en-US" altLang="zh-CN" sz="2200" dirty="0" smtClean="0">
                <a:latin typeface="+mj-ea"/>
                <a:ea typeface="+mj-ea"/>
              </a:rPr>
              <a:t>1827</a:t>
            </a:r>
            <a:r>
              <a:rPr lang="zh-CN" altLang="en-US" sz="2200" dirty="0" smtClean="0">
                <a:latin typeface="+mj-ea"/>
                <a:ea typeface="+mj-ea"/>
              </a:rPr>
              <a:t>年</a:t>
            </a:r>
            <a:r>
              <a:rPr lang="zh-CN" altLang="en-US" sz="2200" dirty="0" smtClean="0">
                <a:latin typeface="+mj-ea"/>
                <a:ea typeface="+mj-ea"/>
              </a:rPr>
              <a:t>根据缪勒的诗歌写成的由男生独唱的大型声乐作品，为舒伯特艺术歌曲的代表作。</a:t>
            </a:r>
            <a:endParaRPr lang="zh-CN" altLang="en-US" sz="2200" dirty="0" smtClean="0">
              <a:latin typeface="+mj-ea"/>
              <a:ea typeface="+mj-ea"/>
            </a:endParaRPr>
          </a:p>
        </p:txBody>
      </p:sp>
      <p:pic>
        <p:nvPicPr>
          <p:cNvPr id="12" name="图片 11" descr="舒伯特.JPEG"/>
          <p:cNvPicPr>
            <a:picLocks noChangeAspect="1"/>
          </p:cNvPicPr>
          <p:nvPr/>
        </p:nvPicPr>
        <p:blipFill>
          <a:blip r:embed="rId1" cstate="print"/>
          <a:stretch>
            <a:fillRect/>
          </a:stretch>
        </p:blipFill>
        <p:spPr>
          <a:xfrm>
            <a:off x="1532831" y="3328293"/>
            <a:ext cx="3057961" cy="31946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7428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732063" y="591989"/>
              <a:ext cx="338280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冬之旅</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赏析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956767" y="1168053"/>
            <a:ext cx="2339102" cy="461665"/>
          </a:xfrm>
          <a:prstGeom prst="rect">
            <a:avLst/>
          </a:prstGeom>
        </p:spPr>
        <p:txBody>
          <a:bodyPr wrap="none">
            <a:spAutoFit/>
          </a:bodyPr>
          <a:lstStyle/>
          <a:p>
            <a:pPr algn="just"/>
            <a:r>
              <a:rPr lang="zh-CN" altLang="en-US" sz="2400" dirty="0" smtClean="0">
                <a:latin typeface="+mn-ea"/>
                <a:ea typeface="+mn-ea"/>
              </a:rPr>
              <a:t>（一）</a:t>
            </a:r>
            <a:r>
              <a:rPr lang="en-US" altLang="zh-CN" sz="2400" dirty="0" smtClean="0">
                <a:latin typeface="+mn-ea"/>
                <a:ea typeface="+mn-ea"/>
              </a:rPr>
              <a:t>《</a:t>
            </a:r>
            <a:r>
              <a:rPr lang="zh-CN" altLang="en-US" sz="2400" dirty="0" smtClean="0">
                <a:latin typeface="+mn-ea"/>
                <a:ea typeface="+mn-ea"/>
              </a:rPr>
              <a:t>晚安</a:t>
            </a:r>
            <a:r>
              <a:rPr lang="en-US" altLang="zh-CN" sz="2400" dirty="0" smtClean="0">
                <a:latin typeface="+mn-ea"/>
                <a:ea typeface="+mn-ea"/>
              </a:rPr>
              <a:t>》</a:t>
            </a:r>
            <a:endParaRPr lang="zh-CN" altLang="en-US" sz="2400" dirty="0" smtClean="0">
              <a:latin typeface="+mn-ea"/>
              <a:ea typeface="+mn-ea"/>
            </a:endParaRPr>
          </a:p>
        </p:txBody>
      </p:sp>
      <p:pic>
        <p:nvPicPr>
          <p:cNvPr id="10" name="图片 9" descr="晚安.png"/>
          <p:cNvPicPr>
            <a:picLocks noChangeAspect="1"/>
          </p:cNvPicPr>
          <p:nvPr/>
        </p:nvPicPr>
        <p:blipFill>
          <a:blip r:embed="rId1" cstate="print"/>
          <a:stretch>
            <a:fillRect/>
          </a:stretch>
        </p:blipFill>
        <p:spPr>
          <a:xfrm>
            <a:off x="3117007" y="2176671"/>
            <a:ext cx="6624736" cy="4566372"/>
          </a:xfrm>
          <a:prstGeom prst="rect">
            <a:avLst/>
          </a:prstGeom>
        </p:spPr>
      </p:pic>
      <p:sp>
        <p:nvSpPr>
          <p:cNvPr id="11" name="矩形 10"/>
          <p:cNvSpPr/>
          <p:nvPr/>
        </p:nvSpPr>
        <p:spPr>
          <a:xfrm>
            <a:off x="1964879" y="1672109"/>
            <a:ext cx="8084264" cy="430887"/>
          </a:xfrm>
          <a:prstGeom prst="rect">
            <a:avLst/>
          </a:prstGeom>
        </p:spPr>
        <p:txBody>
          <a:bodyPr wrap="none">
            <a:spAutoFit/>
          </a:bodyPr>
          <a:lstStyle/>
          <a:p>
            <a:r>
              <a:rPr lang="zh-CN" altLang="en-US" sz="2200" dirty="0" smtClean="0">
                <a:solidFill>
                  <a:srgbClr val="FF0000"/>
                </a:solidFill>
                <a:latin typeface="+mj-ea"/>
                <a:ea typeface="+mj-ea"/>
              </a:rPr>
              <a:t>声乐套曲</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冬之旅</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是以</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晚安</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开始，以</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老艺人</a:t>
            </a:r>
            <a:r>
              <a:rPr lang="en-US" altLang="zh-CN" sz="2200" dirty="0" smtClean="0">
                <a:solidFill>
                  <a:srgbClr val="FF0000"/>
                </a:solidFill>
                <a:latin typeface="+mj-ea"/>
                <a:ea typeface="+mj-ea"/>
              </a:rPr>
              <a:t>》</a:t>
            </a:r>
            <a:r>
              <a:rPr lang="zh-CN" altLang="en-US" sz="2200" dirty="0" smtClean="0">
                <a:solidFill>
                  <a:srgbClr val="FF0000"/>
                </a:solidFill>
                <a:latin typeface="+mj-ea"/>
                <a:ea typeface="+mj-ea"/>
              </a:rPr>
              <a:t>结束的。</a:t>
            </a:r>
            <a:endParaRPr lang="zh-CN" altLang="en-US" sz="2200" dirty="0" smtClean="0">
              <a:solidFill>
                <a:srgbClr val="FF000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7428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732063" y="591989"/>
              <a:ext cx="338280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TextBox 8"/>
          <p:cNvSpPr txBox="1"/>
          <p:nvPr/>
        </p:nvSpPr>
        <p:spPr>
          <a:xfrm>
            <a:off x="2396927" y="303957"/>
            <a:ext cx="8208912" cy="615553"/>
          </a:xfrm>
          <a:prstGeom prst="rect">
            <a:avLst/>
          </a:prstGeom>
          <a:noFill/>
        </p:spPr>
        <p:txBody>
          <a:bodyPr wrap="square" lIns="0" tIns="0" rIns="0" bIns="0" rtlCol="0" anchor="ctr">
            <a:spAutoFit/>
          </a:bodyPr>
          <a:lstStyle/>
          <a:p>
            <a:pPr algn="ct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冬之旅</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赏析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02879" y="1168053"/>
            <a:ext cx="2646878" cy="461665"/>
          </a:xfrm>
          <a:prstGeom prst="rect">
            <a:avLst/>
          </a:prstGeom>
        </p:spPr>
        <p:txBody>
          <a:bodyPr wrap="none">
            <a:spAutoFit/>
          </a:bodyPr>
          <a:lstStyle/>
          <a:p>
            <a:pPr algn="just"/>
            <a:r>
              <a:rPr lang="zh-CN" altLang="en-US" sz="2400" dirty="0" smtClean="0">
                <a:latin typeface="+mn-ea"/>
                <a:ea typeface="+mn-ea"/>
              </a:rPr>
              <a:t>（二）</a:t>
            </a:r>
            <a:r>
              <a:rPr lang="en-US" altLang="zh-CN" sz="2400" dirty="0" smtClean="0">
                <a:latin typeface="+mn-ea"/>
                <a:ea typeface="+mn-ea"/>
              </a:rPr>
              <a:t>《</a:t>
            </a:r>
            <a:r>
              <a:rPr lang="zh-CN" altLang="en-US" sz="2400" dirty="0" smtClean="0">
                <a:latin typeface="+mn-ea"/>
                <a:ea typeface="+mn-ea"/>
              </a:rPr>
              <a:t>菩提树</a:t>
            </a:r>
            <a:r>
              <a:rPr lang="en-US" altLang="zh-CN" sz="2400" dirty="0" smtClean="0">
                <a:latin typeface="+mn-ea"/>
                <a:ea typeface="+mn-ea"/>
              </a:rPr>
              <a:t>》</a:t>
            </a:r>
            <a:endParaRPr lang="zh-CN" altLang="en-US" sz="2400" dirty="0" smtClean="0">
              <a:latin typeface="+mn-ea"/>
              <a:ea typeface="+mn-ea"/>
            </a:endParaRPr>
          </a:p>
        </p:txBody>
      </p:sp>
      <p:sp>
        <p:nvSpPr>
          <p:cNvPr id="11" name="矩形 10"/>
          <p:cNvSpPr/>
          <p:nvPr/>
        </p:nvSpPr>
        <p:spPr>
          <a:xfrm>
            <a:off x="1892871" y="1672109"/>
            <a:ext cx="6647974" cy="461665"/>
          </a:xfrm>
          <a:prstGeom prst="rect">
            <a:avLst/>
          </a:prstGeom>
        </p:spPr>
        <p:txBody>
          <a:bodyPr wrap="none">
            <a:spAutoFit/>
          </a:bodyPr>
          <a:lstStyle/>
          <a:p>
            <a:r>
              <a:rPr lang="zh-CN" altLang="en-US" sz="2400" dirty="0" smtClean="0">
                <a:solidFill>
                  <a:srgbClr val="C00000"/>
                </a:solidFill>
              </a:rPr>
              <a:t>是舒伯特声乐套曲</a:t>
            </a:r>
            <a:r>
              <a:rPr lang="en-US" altLang="zh-CN" sz="2400" dirty="0" smtClean="0">
                <a:solidFill>
                  <a:srgbClr val="C00000"/>
                </a:solidFill>
              </a:rPr>
              <a:t>《</a:t>
            </a:r>
            <a:r>
              <a:rPr lang="zh-CN" altLang="en-US" sz="2400" dirty="0" smtClean="0">
                <a:solidFill>
                  <a:srgbClr val="C00000"/>
                </a:solidFill>
              </a:rPr>
              <a:t>冬之旅</a:t>
            </a:r>
            <a:r>
              <a:rPr lang="en-US" altLang="zh-CN" sz="2400" dirty="0" smtClean="0">
                <a:solidFill>
                  <a:srgbClr val="C00000"/>
                </a:solidFill>
              </a:rPr>
              <a:t>》</a:t>
            </a:r>
            <a:r>
              <a:rPr lang="zh-CN" altLang="en-US" sz="2400" dirty="0" smtClean="0">
                <a:solidFill>
                  <a:srgbClr val="C00000"/>
                </a:solidFill>
              </a:rPr>
              <a:t>中的第五首歌曲。</a:t>
            </a:r>
            <a:endParaRPr lang="zh-CN" altLang="en-US" sz="2200" dirty="0" smtClean="0">
              <a:solidFill>
                <a:srgbClr val="C00000"/>
              </a:solidFill>
              <a:latin typeface="+mj-ea"/>
              <a:ea typeface="+mj-ea"/>
            </a:endParaRPr>
          </a:p>
        </p:txBody>
      </p:sp>
      <p:pic>
        <p:nvPicPr>
          <p:cNvPr id="12" name="图片 11" descr="菩提树.png"/>
          <p:cNvPicPr>
            <a:picLocks noChangeAspect="1"/>
          </p:cNvPicPr>
          <p:nvPr/>
        </p:nvPicPr>
        <p:blipFill>
          <a:blip r:embed="rId1" cstate="print"/>
          <a:stretch>
            <a:fillRect/>
          </a:stretch>
        </p:blipFill>
        <p:spPr>
          <a:xfrm>
            <a:off x="2612951" y="2320181"/>
            <a:ext cx="7632848" cy="431240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744117"/>
            <a:ext cx="11161240" cy="2862322"/>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声乐作品是指用嗓音演唱的各类乐曲的总称，其最主要的特点是语言和曲调紧密联系。声乐曲一般用钢琴或乐队伴奏，没有乐器伴奏的合唱叫无伴奏合唱。声乐作品涉及的范围非常广泛，包括电影歌曲、歌剧中的咏叹调、宣叙调、重唱、合唱等。</a:t>
            </a:r>
            <a:endParaRPr lang="zh-CN" altLang="en-US" sz="2000" dirty="0" smtClean="0">
              <a:latin typeface="楷体" panose="02010609060101010101" pitchFamily="49" charset="-122"/>
              <a:ea typeface="楷体" panose="02010609060101010101" pitchFamily="49" charset="-122"/>
            </a:endParaRPr>
          </a:p>
          <a:p>
            <a:pPr algn="just">
              <a:lnSpc>
                <a:spcPct val="150000"/>
              </a:lnSpc>
            </a:pPr>
            <a:endParaRPr lang="en-US" altLang="zh-CN" sz="2000" dirty="0" smtClean="0">
              <a:latin typeface="楷体" panose="02010609060101010101" pitchFamily="49" charset="-122"/>
              <a:ea typeface="楷体" panose="02010609060101010101" pitchFamily="49" charset="-122"/>
            </a:endParaRPr>
          </a:p>
          <a:p>
            <a:pPr algn="just">
              <a:lnSpc>
                <a:spcPct val="150000"/>
              </a:lnSpc>
            </a:pPr>
            <a:r>
              <a:rPr lang="zh-CN" altLang="en-US" sz="2000" dirty="0" smtClean="0">
                <a:latin typeface="楷体" panose="02010609060101010101" pitchFamily="49" charset="-122"/>
                <a:ea typeface="楷体" panose="02010609060101010101" pitchFamily="49" charset="-122"/>
              </a:rPr>
              <a:t>    西方的声乐艺术从古希腊时期就有了萌芽。古希腊的音乐与诗歌是结合在一起的，盲诗人荷马用说唱的方式使史诗</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伊利昂纪</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和</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奥德修纪</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流传了下来。</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316807" y="1168053"/>
            <a:ext cx="4209101" cy="4680520"/>
          </a:xfrm>
          <a:prstGeom prst="rect">
            <a:avLst/>
          </a:prstGeom>
        </p:spPr>
      </p:pic>
      <p:sp>
        <p:nvSpPr>
          <p:cNvPr id="7" name="矩形 6"/>
          <p:cNvSpPr/>
          <p:nvPr/>
        </p:nvSpPr>
        <p:spPr>
          <a:xfrm>
            <a:off x="5565279" y="1960141"/>
            <a:ext cx="6048672" cy="3970318"/>
          </a:xfrm>
          <a:prstGeom prst="rect">
            <a:avLst/>
          </a:prstGeom>
        </p:spPr>
        <p:txBody>
          <a:bodyPr wrap="squar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我国民歌主要包括哪几种主义的体裁？  </a:t>
            </a:r>
            <a:endParaRPr lang="en-US" altLang="zh-CN" sz="2400" dirty="0" smtClean="0">
              <a:latin typeface="+mj-ea"/>
              <a:ea typeface="+mj-ea"/>
            </a:endParaRPr>
          </a:p>
          <a:p>
            <a:pPr algn="just">
              <a:lnSpc>
                <a:spcPct val="150000"/>
              </a:lnSpc>
            </a:pPr>
            <a:r>
              <a:rPr lang="en-US" altLang="zh-CN" sz="2400" dirty="0" smtClean="0">
                <a:latin typeface="+mj-ea"/>
                <a:ea typeface="+mj-ea"/>
              </a:rPr>
              <a:t>   </a:t>
            </a:r>
            <a:r>
              <a:rPr lang="zh-CN" altLang="en-US" sz="2400" dirty="0" smtClean="0">
                <a:latin typeface="+mj-ea"/>
                <a:ea typeface="+mj-ea"/>
              </a:rPr>
              <a:t>他们各自的特点是什么？</a:t>
            </a:r>
            <a:endParaRPr lang="zh-CN" altLang="en-US" sz="2400" dirty="0" smtClean="0">
              <a:latin typeface="+mj-ea"/>
              <a:ea typeface="+mj-ea"/>
            </a:endParaRPr>
          </a:p>
          <a:p>
            <a:pPr algn="just">
              <a:lnSpc>
                <a:spcPct val="150000"/>
              </a:lnSpc>
            </a:pPr>
            <a:r>
              <a:rPr lang="en-US" altLang="zh-CN" sz="2400" dirty="0" smtClean="0">
                <a:latin typeface="+mj-ea"/>
                <a:ea typeface="+mj-ea"/>
              </a:rPr>
              <a:t>2. </a:t>
            </a:r>
            <a:r>
              <a:rPr lang="zh-CN" altLang="en-US" sz="2400" dirty="0" smtClean="0">
                <a:latin typeface="+mj-ea"/>
                <a:ea typeface="+mj-ea"/>
              </a:rPr>
              <a:t>学会演唱中、外民歌各</a:t>
            </a:r>
            <a:r>
              <a:rPr lang="en-US" altLang="zh-CN" sz="2400" dirty="0" smtClean="0">
                <a:latin typeface="+mj-ea"/>
                <a:ea typeface="+mj-ea"/>
              </a:rPr>
              <a:t>5</a:t>
            </a:r>
            <a:r>
              <a:rPr lang="zh-CN" altLang="en-US" sz="2400" dirty="0" smtClean="0">
                <a:latin typeface="+mj-ea"/>
                <a:ea typeface="+mj-ea"/>
              </a:rPr>
              <a:t>首。</a:t>
            </a:r>
            <a:endParaRPr lang="zh-CN" altLang="en-US" sz="2400" dirty="0" smtClean="0">
              <a:latin typeface="+mj-ea"/>
              <a:ea typeface="+mj-ea"/>
            </a:endParaRPr>
          </a:p>
          <a:p>
            <a:pPr algn="just">
              <a:lnSpc>
                <a:spcPct val="150000"/>
              </a:lnSpc>
            </a:pPr>
            <a:r>
              <a:rPr lang="en-US" altLang="zh-CN" sz="2400" dirty="0" smtClean="0">
                <a:latin typeface="+mj-ea"/>
                <a:ea typeface="+mj-ea"/>
              </a:rPr>
              <a:t>3. </a:t>
            </a:r>
            <a:r>
              <a:rPr lang="zh-CN" altLang="en-US" sz="2400" dirty="0" smtClean="0">
                <a:latin typeface="+mj-ea"/>
                <a:ea typeface="+mj-ea"/>
              </a:rPr>
              <a:t>什么是艺术歌曲？中外艺术歌曲有哪些</a:t>
            </a:r>
            <a:endParaRPr lang="en-US" altLang="zh-CN" sz="2400" dirty="0" smtClean="0">
              <a:latin typeface="+mj-ea"/>
              <a:ea typeface="+mj-ea"/>
            </a:endParaRPr>
          </a:p>
          <a:p>
            <a:pPr algn="just">
              <a:lnSpc>
                <a:spcPct val="150000"/>
              </a:lnSpc>
            </a:pPr>
            <a:r>
              <a:rPr lang="en-US" altLang="zh-CN" sz="2400" dirty="0" smtClean="0">
                <a:latin typeface="+mj-ea"/>
                <a:ea typeface="+mj-ea"/>
              </a:rPr>
              <a:t>   </a:t>
            </a:r>
            <a:r>
              <a:rPr lang="zh-CN" altLang="en-US" sz="2400" dirty="0" smtClean="0">
                <a:latin typeface="+mj-ea"/>
                <a:ea typeface="+mj-ea"/>
              </a:rPr>
              <a:t>不同？</a:t>
            </a:r>
            <a:endParaRPr lang="en-US" altLang="zh-CN" sz="2400" dirty="0" smtClean="0">
              <a:latin typeface="+mj-ea"/>
              <a:ea typeface="+mj-ea"/>
            </a:endParaRPr>
          </a:p>
          <a:p>
            <a:pPr algn="just">
              <a:lnSpc>
                <a:spcPct val="150000"/>
              </a:lnSpc>
            </a:pPr>
            <a:r>
              <a:rPr lang="en-US" altLang="zh-CN" sz="2400" dirty="0" smtClean="0">
                <a:latin typeface="+mj-ea"/>
                <a:ea typeface="+mj-ea"/>
              </a:rPr>
              <a:t>4</a:t>
            </a:r>
            <a:r>
              <a:rPr lang="zh-CN" altLang="en-US" sz="2400" dirty="0" smtClean="0">
                <a:latin typeface="+mj-ea"/>
                <a:ea typeface="+mj-ea"/>
              </a:rPr>
              <a:t>、简述冼星海</a:t>
            </a:r>
            <a:r>
              <a:rPr lang="en-US" altLang="zh-CN" sz="2400" dirty="0" smtClean="0">
                <a:latin typeface="+mj-ea"/>
                <a:ea typeface="+mj-ea"/>
              </a:rPr>
              <a:t>《</a:t>
            </a:r>
            <a:r>
              <a:rPr lang="zh-CN" altLang="en-US" sz="2400" dirty="0" smtClean="0">
                <a:latin typeface="+mj-ea"/>
                <a:ea typeface="+mj-ea"/>
              </a:rPr>
              <a:t>黄河大合唱</a:t>
            </a:r>
            <a:r>
              <a:rPr lang="en-US" altLang="zh-CN" sz="2400" dirty="0" smtClean="0">
                <a:latin typeface="+mj-ea"/>
                <a:ea typeface="+mj-ea"/>
              </a:rPr>
              <a:t>》</a:t>
            </a:r>
            <a:r>
              <a:rPr lang="zh-CN" altLang="en-US" sz="2400" dirty="0" smtClean="0">
                <a:latin typeface="+mj-ea"/>
                <a:ea typeface="+mj-ea"/>
              </a:rPr>
              <a:t>的创作特点、</a:t>
            </a:r>
            <a:endParaRPr lang="en-US" altLang="zh-CN" sz="2400" dirty="0" smtClean="0">
              <a:latin typeface="+mj-ea"/>
              <a:ea typeface="+mj-ea"/>
            </a:endParaRPr>
          </a:p>
          <a:p>
            <a:pPr algn="just">
              <a:lnSpc>
                <a:spcPct val="150000"/>
              </a:lnSpc>
            </a:pPr>
            <a:r>
              <a:rPr lang="en-US" altLang="zh-CN" sz="2400" dirty="0" smtClean="0">
                <a:latin typeface="+mj-ea"/>
                <a:ea typeface="+mj-ea"/>
              </a:rPr>
              <a:t>   </a:t>
            </a:r>
            <a:r>
              <a:rPr lang="zh-CN" altLang="en-US" sz="2400" dirty="0" smtClean="0">
                <a:latin typeface="+mj-ea"/>
                <a:ea typeface="+mj-ea"/>
              </a:rPr>
              <a:t>历史意义与现实意义。</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316807" y="375965"/>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08695" y="736005"/>
            <a:ext cx="1008622" cy="100862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388815" y="3760341"/>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380703" y="4192389"/>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884759" y="1312069"/>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244799" y="1672109"/>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9885759" y="4336405"/>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原始人2.jpeg"/>
          <p:cNvPicPr>
            <a:picLocks noChangeAspect="1"/>
          </p:cNvPicPr>
          <p:nvPr/>
        </p:nvPicPr>
        <p:blipFill>
          <a:blip r:embed="rId1" cstate="print"/>
          <a:stretch>
            <a:fillRect/>
          </a:stretch>
        </p:blipFill>
        <p:spPr>
          <a:xfrm>
            <a:off x="8642985" y="1183005"/>
            <a:ext cx="3632835" cy="5153025"/>
          </a:xfrm>
          <a:prstGeom prst="rect">
            <a:avLst/>
          </a:prstGeom>
        </p:spPr>
      </p:pic>
      <p:sp>
        <p:nvSpPr>
          <p:cNvPr id="7" name="矩形 6"/>
          <p:cNvSpPr/>
          <p:nvPr/>
        </p:nvSpPr>
        <p:spPr>
          <a:xfrm>
            <a:off x="812800" y="1384300"/>
            <a:ext cx="7212965" cy="4523105"/>
          </a:xfrm>
          <a:prstGeom prst="rect">
            <a:avLst/>
          </a:prstGeom>
        </p:spPr>
        <p:txBody>
          <a:bodyPr wrap="square">
            <a:spAutoFit/>
          </a:bodyPr>
          <a:lstStyle/>
          <a:p>
            <a:pPr algn="just">
              <a:lnSpc>
                <a:spcPct val="150000"/>
              </a:lnSpc>
            </a:pPr>
            <a:r>
              <a:rPr lang="zh-CN" altLang="en-US" sz="2400" dirty="0" smtClean="0">
                <a:latin typeface="楷体" panose="02010609060101010101" pitchFamily="49" charset="-122"/>
                <a:ea typeface="楷体" panose="02010609060101010101" pitchFamily="49" charset="-122"/>
              </a:rPr>
              <a:t>    鲁迅在</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门外文谈</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中写道：“我们的祖先的原始人，原是连话也不会说的，为了共同劳作，必需发表意见，才渐渐的练出复杂的声音来，假如那时大家抬木头，都觉得吃力了，却想不到发表，其中有一个叫道‘杭育杭育’，那么，这就是创作；大家也要佩服，应用的，这就等于出版；倘若用什么记号留存了下来，这就是文学；他当然就是作家，也是文学家，是‘杭育杭育派’。”</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中国民歌</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09625" y="2341245"/>
            <a:ext cx="5508625" cy="2861310"/>
          </a:xfrm>
          <a:prstGeom prst="rect">
            <a:avLst/>
          </a:prstGeom>
        </p:spPr>
        <p:txBody>
          <a:bodyPr wrap="square">
            <a:spAutoFit/>
          </a:bodyPr>
          <a:lstStyle/>
          <a:p>
            <a:pPr algn="just">
              <a:lnSpc>
                <a:spcPct val="150000"/>
              </a:lnSpc>
            </a:pPr>
            <a:r>
              <a:rPr lang="zh-CN" altLang="en-US" sz="2400" dirty="0" smtClean="0">
                <a:latin typeface="楷体" panose="02010609060101010101" pitchFamily="49" charset="-122"/>
                <a:ea typeface="楷体" panose="02010609060101010101" pitchFamily="49" charset="-122"/>
              </a:rPr>
              <a:t>    </a:t>
            </a:r>
            <a:r>
              <a:rPr lang="zh-CN" altLang="en-US" sz="2400" dirty="0" smtClean="0">
                <a:latin typeface="+mn-ea"/>
                <a:ea typeface="+mn-ea"/>
              </a:rPr>
              <a:t>无论是“邪许”还是“杭育杭育”，它们可能只是一种呼号，但它们是集体劳动时为协调动作、减轻劳累而发出的有节奏、有音调的声音，这就是最早的民歌</a:t>
            </a:r>
            <a:r>
              <a:rPr lang="en-US" altLang="zh-CN" sz="2400" dirty="0" smtClean="0">
                <a:latin typeface="+mn-ea"/>
                <a:ea typeface="+mn-ea"/>
              </a:rPr>
              <a:t>——</a:t>
            </a:r>
            <a:r>
              <a:rPr lang="zh-CN" altLang="en-US" sz="2400" dirty="0" smtClean="0">
                <a:latin typeface="+mn-ea"/>
                <a:ea typeface="+mn-ea"/>
              </a:rPr>
              <a:t>劳动号子的雏形。</a:t>
            </a:r>
            <a:endParaRPr lang="zh-CN" altLang="en-US" sz="2400" dirty="0" smtClean="0">
              <a:latin typeface="+mn-ea"/>
              <a:ea typeface="+mn-ea"/>
            </a:endParaRPr>
          </a:p>
        </p:txBody>
      </p:sp>
      <p:pic>
        <p:nvPicPr>
          <p:cNvPr id="7" name="图片 6" descr="原始人3.JPEG"/>
          <p:cNvPicPr>
            <a:picLocks noChangeAspect="1"/>
          </p:cNvPicPr>
          <p:nvPr/>
        </p:nvPicPr>
        <p:blipFill>
          <a:blip r:embed="rId1" cstate="print"/>
          <a:stretch>
            <a:fillRect/>
          </a:stretch>
        </p:blipFill>
        <p:spPr>
          <a:xfrm>
            <a:off x="6545471" y="1781190"/>
            <a:ext cx="5753100" cy="42799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1022204031"/>
  <p:tag name="MH_LIBRARY" val="GRAPHIC"/>
  <p:tag name="MH_ORDER" val="文本框 2"/>
</p:tagLst>
</file>

<file path=ppt/tags/tag11.xml><?xml version="1.0" encoding="utf-8"?>
<p:tagLst xmlns:p="http://schemas.openxmlformats.org/presentationml/2006/main">
  <p:tag name="MH" val="20161022204031"/>
  <p:tag name="MH_LIBRARY" val="GRAPHIC"/>
</p:tagLst>
</file>

<file path=ppt/tags/tag12.xml><?xml version="1.0" encoding="utf-8"?>
<p:tagLst xmlns:p="http://schemas.openxmlformats.org/presentationml/2006/main">
  <p:tag name="KSO_WM_UNIT_TABLE_BEAUTIFY" val="smartTable{eaccbcd2-408d-4285-b729-71a3303bb538}"/>
</p:tagLst>
</file>

<file path=ppt/tags/tag13.xml><?xml version="1.0" encoding="utf-8"?>
<p:tagLst xmlns:p="http://schemas.openxmlformats.org/presentationml/2006/main">
  <p:tag name="MH" val="20161022204031"/>
  <p:tag name="MH_LIBRARY" val="GRAPHIC"/>
  <p:tag name="MH_ORDER" val="文本框 2"/>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Lst>
</file>

<file path=ppt/tags/tag17.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NUMBER"/>
  <p:tag name="ID" val="553512"/>
  <p:tag name="MH_ORDER" val="3"/>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OTHERS"/>
  <p:tag name="ID" val="553512"/>
</p:tagLst>
</file>

<file path=ppt/tags/tag7.xml><?xml version="1.0" encoding="utf-8"?>
<p:tagLst xmlns:p="http://schemas.openxmlformats.org/presentationml/2006/main">
  <p:tag name="MH" val="20160830110146"/>
  <p:tag name="MH_LIBRARY" val="CONTENTS"/>
  <p:tag name="MH_TYPE" val="ENTRY"/>
  <p:tag name="ID" val="553512"/>
  <p:tag name="MH_ORDER" val="1"/>
</p:tagLst>
</file>

<file path=ppt/tags/tag8.xml><?xml version="1.0" encoding="utf-8"?>
<p:tagLst xmlns:p="http://schemas.openxmlformats.org/presentationml/2006/main">
  <p:tag name="MH" val="20160830110146"/>
  <p:tag name="MH_LIBRARY" val="CONTENTS"/>
  <p:tag name="MH_TYPE" val="ENTRY"/>
  <p:tag name="ID" val="553512"/>
  <p:tag name="MH_ORDER" val="1"/>
</p:tagLst>
</file>

<file path=ppt/tags/tag9.xml><?xml version="1.0" encoding="utf-8"?>
<p:tagLst xmlns:p="http://schemas.openxmlformats.org/presentationml/2006/main">
  <p:tag name="MH" val="20161022204031"/>
  <p:tag name="MH_LIBRARY" val="GRAPHIC"/>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8074</Words>
  <Application>WPS 演示</Application>
  <PresentationFormat>自定义</PresentationFormat>
  <Paragraphs>506</Paragraphs>
  <Slides>75</Slides>
  <Notes>75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75</vt:i4>
      </vt:variant>
    </vt:vector>
  </HeadingPairs>
  <TitlesOfParts>
    <vt:vector size="87" baseType="lpstr">
      <vt:lpstr>Arial</vt:lpstr>
      <vt:lpstr>宋体</vt:lpstr>
      <vt:lpstr>Wingdings</vt:lpstr>
      <vt:lpstr>Calibri</vt:lpstr>
      <vt:lpstr>字魂59号-创粗黑</vt:lpstr>
      <vt:lpstr>微软雅黑</vt:lpstr>
      <vt:lpstr>Times New Roman</vt:lpstr>
      <vt:lpstr>楷体</vt:lpstr>
      <vt:lpstr>Arial Unicode MS</vt:lpstr>
      <vt:lpstr>Calibri Light</vt:lpstr>
      <vt:lpstr>黑体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4</cp:revision>
  <dcterms:created xsi:type="dcterms:W3CDTF">2016-11-29T13:18:00Z</dcterms:created>
  <dcterms:modified xsi:type="dcterms:W3CDTF">2021-02-19T01:56:52Z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